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4"/>
  </p:notesMasterIdLst>
  <p:handoutMasterIdLst>
    <p:handoutMasterId r:id="rId25"/>
  </p:handoutMasterIdLst>
  <p:sldIdLst>
    <p:sldId id="446" r:id="rId5"/>
    <p:sldId id="448" r:id="rId6"/>
    <p:sldId id="449" r:id="rId7"/>
    <p:sldId id="456" r:id="rId8"/>
    <p:sldId id="450" r:id="rId9"/>
    <p:sldId id="459" r:id="rId10"/>
    <p:sldId id="458" r:id="rId11"/>
    <p:sldId id="460" r:id="rId12"/>
    <p:sldId id="451" r:id="rId13"/>
    <p:sldId id="452" r:id="rId14"/>
    <p:sldId id="457" r:id="rId15"/>
    <p:sldId id="461" r:id="rId16"/>
    <p:sldId id="453" r:id="rId17"/>
    <p:sldId id="462" r:id="rId18"/>
    <p:sldId id="464" r:id="rId19"/>
    <p:sldId id="463" r:id="rId20"/>
    <p:sldId id="465" r:id="rId21"/>
    <p:sldId id="466" r:id="rId22"/>
    <p:sldId id="447" r:id="rId2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81"/>
  </p:normalViewPr>
  <p:slideViewPr>
    <p:cSldViewPr snapToGrid="0">
      <p:cViewPr varScale="1">
        <p:scale>
          <a:sx n="121" d="100"/>
          <a:sy n="121" d="100"/>
        </p:scale>
        <p:origin x="200" y="296"/>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13/11/2022</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13/11/2022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12</a:t>
            </a:fld>
            <a:endParaRPr lang="en-GB"/>
          </a:p>
        </p:txBody>
      </p:sp>
    </p:spTree>
    <p:extLst>
      <p:ext uri="{BB962C8B-B14F-4D97-AF65-F5344CB8AC3E}">
        <p14:creationId xmlns:p14="http://schemas.microsoft.com/office/powerpoint/2010/main" val="3848406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13</a:t>
            </a:fld>
            <a:endParaRPr lang="en-GB"/>
          </a:p>
        </p:txBody>
      </p:sp>
    </p:spTree>
    <p:extLst>
      <p:ext uri="{BB962C8B-B14F-4D97-AF65-F5344CB8AC3E}">
        <p14:creationId xmlns:p14="http://schemas.microsoft.com/office/powerpoint/2010/main" val="3675953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14</a:t>
            </a:fld>
            <a:endParaRPr lang="en-GB"/>
          </a:p>
        </p:txBody>
      </p:sp>
    </p:spTree>
    <p:extLst>
      <p:ext uri="{BB962C8B-B14F-4D97-AF65-F5344CB8AC3E}">
        <p14:creationId xmlns:p14="http://schemas.microsoft.com/office/powerpoint/2010/main" val="1566861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15</a:t>
            </a:fld>
            <a:endParaRPr lang="en-GB"/>
          </a:p>
        </p:txBody>
      </p:sp>
    </p:spTree>
    <p:extLst>
      <p:ext uri="{BB962C8B-B14F-4D97-AF65-F5344CB8AC3E}">
        <p14:creationId xmlns:p14="http://schemas.microsoft.com/office/powerpoint/2010/main" val="247714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16</a:t>
            </a:fld>
            <a:endParaRPr lang="en-GB"/>
          </a:p>
        </p:txBody>
      </p:sp>
    </p:spTree>
    <p:extLst>
      <p:ext uri="{BB962C8B-B14F-4D97-AF65-F5344CB8AC3E}">
        <p14:creationId xmlns:p14="http://schemas.microsoft.com/office/powerpoint/2010/main" val="2131123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17</a:t>
            </a:fld>
            <a:endParaRPr lang="en-GB"/>
          </a:p>
        </p:txBody>
      </p:sp>
    </p:spTree>
    <p:extLst>
      <p:ext uri="{BB962C8B-B14F-4D97-AF65-F5344CB8AC3E}">
        <p14:creationId xmlns:p14="http://schemas.microsoft.com/office/powerpoint/2010/main" val="2199317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18</a:t>
            </a:fld>
            <a:endParaRPr lang="en-GB"/>
          </a:p>
        </p:txBody>
      </p:sp>
    </p:spTree>
    <p:extLst>
      <p:ext uri="{BB962C8B-B14F-4D97-AF65-F5344CB8AC3E}">
        <p14:creationId xmlns:p14="http://schemas.microsoft.com/office/powerpoint/2010/main" val="2520151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19</a:t>
            </a:fld>
            <a:endParaRPr lang="en-GB"/>
          </a:p>
        </p:txBody>
      </p:sp>
    </p:spTree>
    <p:extLst>
      <p:ext uri="{BB962C8B-B14F-4D97-AF65-F5344CB8AC3E}">
        <p14:creationId xmlns:p14="http://schemas.microsoft.com/office/powerpoint/2010/main" val="425138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a:t>
            </a:fld>
            <a:endParaRPr lang="en-GB"/>
          </a:p>
        </p:txBody>
      </p:sp>
    </p:spTree>
    <p:extLst>
      <p:ext uri="{BB962C8B-B14F-4D97-AF65-F5344CB8AC3E}">
        <p14:creationId xmlns:p14="http://schemas.microsoft.com/office/powerpoint/2010/main" val="103300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3</a:t>
            </a:fld>
            <a:endParaRPr lang="en-GB"/>
          </a:p>
        </p:txBody>
      </p:sp>
    </p:spTree>
    <p:extLst>
      <p:ext uri="{BB962C8B-B14F-4D97-AF65-F5344CB8AC3E}">
        <p14:creationId xmlns:p14="http://schemas.microsoft.com/office/powerpoint/2010/main" val="426001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4</a:t>
            </a:fld>
            <a:endParaRPr lang="en-GB"/>
          </a:p>
        </p:txBody>
      </p:sp>
    </p:spTree>
    <p:extLst>
      <p:ext uri="{BB962C8B-B14F-4D97-AF65-F5344CB8AC3E}">
        <p14:creationId xmlns:p14="http://schemas.microsoft.com/office/powerpoint/2010/main" val="282049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5</a:t>
            </a:fld>
            <a:endParaRPr lang="en-GB"/>
          </a:p>
        </p:txBody>
      </p:sp>
    </p:spTree>
    <p:extLst>
      <p:ext uri="{BB962C8B-B14F-4D97-AF65-F5344CB8AC3E}">
        <p14:creationId xmlns:p14="http://schemas.microsoft.com/office/powerpoint/2010/main" val="2648866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6</a:t>
            </a:fld>
            <a:endParaRPr lang="en-GB"/>
          </a:p>
        </p:txBody>
      </p:sp>
    </p:spTree>
    <p:extLst>
      <p:ext uri="{BB962C8B-B14F-4D97-AF65-F5344CB8AC3E}">
        <p14:creationId xmlns:p14="http://schemas.microsoft.com/office/powerpoint/2010/main" val="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9</a:t>
            </a:fld>
            <a:endParaRPr lang="en-GB"/>
          </a:p>
        </p:txBody>
      </p:sp>
    </p:spTree>
    <p:extLst>
      <p:ext uri="{BB962C8B-B14F-4D97-AF65-F5344CB8AC3E}">
        <p14:creationId xmlns:p14="http://schemas.microsoft.com/office/powerpoint/2010/main" val="1740444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10</a:t>
            </a:fld>
            <a:endParaRPr lang="en-GB"/>
          </a:p>
        </p:txBody>
      </p:sp>
    </p:spTree>
    <p:extLst>
      <p:ext uri="{BB962C8B-B14F-4D97-AF65-F5344CB8AC3E}">
        <p14:creationId xmlns:p14="http://schemas.microsoft.com/office/powerpoint/2010/main" val="233498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11</a:t>
            </a:fld>
            <a:endParaRPr lang="en-GB"/>
          </a:p>
        </p:txBody>
      </p:sp>
    </p:spTree>
    <p:extLst>
      <p:ext uri="{BB962C8B-B14F-4D97-AF65-F5344CB8AC3E}">
        <p14:creationId xmlns:p14="http://schemas.microsoft.com/office/powerpoint/2010/main" val="50207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13/11/2022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13/11/2022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13/11/2022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13/11/2022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Sai </a:t>
            </a:r>
            <a:r>
              <a:rPr lang="en-GB" dirty="0" err="1"/>
              <a:t>Srikar</a:t>
            </a:r>
            <a:br>
              <a:rPr lang="en-GB" dirty="0"/>
            </a:br>
            <a:r>
              <a:rPr lang="en-GB" dirty="0"/>
              <a:t>Lab-6</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a:t>PANTONE</a:t>
            </a:r>
            <a:r>
              <a:rPr lang="en-GB" baseline="30000"/>
              <a:t>®</a:t>
            </a:r>
            <a:br>
              <a:rPr lang="en-GB"/>
            </a:br>
            <a:r>
              <a:rPr lang="en-GB"/>
              <a:t>COLOUR OF THE YEAR 2022</a:t>
            </a:r>
          </a:p>
        </p:txBody>
      </p:sp>
      <p:sp>
        <p:nvSpPr>
          <p:cNvPr id="7" name="TextBox 6">
            <a:extLst>
              <a:ext uri="{FF2B5EF4-FFF2-40B4-BE49-F238E27FC236}">
                <a16:creationId xmlns:a16="http://schemas.microsoft.com/office/drawing/2014/main" id="{703DD8CA-257C-DF27-098D-3DE0C0D2C9CD}"/>
              </a:ext>
            </a:extLst>
          </p:cNvPr>
          <p:cNvSpPr txBox="1"/>
          <p:nvPr/>
        </p:nvSpPr>
        <p:spPr>
          <a:xfrm>
            <a:off x="336330" y="346841"/>
            <a:ext cx="7903779" cy="8125301"/>
          </a:xfrm>
          <a:prstGeom prst="rect">
            <a:avLst/>
          </a:prstGeom>
          <a:noFill/>
        </p:spPr>
        <p:txBody>
          <a:bodyPr wrap="square" rtlCol="0">
            <a:spAutoFit/>
          </a:bodyPr>
          <a:lstStyle/>
          <a:p>
            <a:r>
              <a:rPr lang="en-IN" b="0" dirty="0">
                <a:effectLst/>
                <a:latin typeface="Menlo" panose="020B0609030804020204" pitchFamily="49" charset="0"/>
              </a:rPr>
              <a:t>import cv2</a:t>
            </a:r>
          </a:p>
          <a:p>
            <a:r>
              <a:rPr lang="en-IN" b="0" dirty="0">
                <a:effectLst/>
                <a:latin typeface="Menlo" panose="020B0609030804020204" pitchFamily="49" charset="0"/>
              </a:rPr>
              <a:t>import </a:t>
            </a:r>
            <a:r>
              <a:rPr lang="en-IN" b="0" dirty="0" err="1">
                <a:effectLst/>
                <a:latin typeface="Menlo" panose="020B0609030804020204" pitchFamily="49" charset="0"/>
              </a:rPr>
              <a:t>numpy</a:t>
            </a:r>
            <a:r>
              <a:rPr lang="en-IN" b="0" dirty="0">
                <a:effectLst/>
                <a:latin typeface="Menlo" panose="020B0609030804020204" pitchFamily="49" charset="0"/>
              </a:rPr>
              <a:t> as np</a:t>
            </a:r>
          </a:p>
          <a:p>
            <a:r>
              <a:rPr lang="en-IN" b="0" dirty="0">
                <a:effectLst/>
                <a:latin typeface="Menlo" panose="020B0609030804020204" pitchFamily="49" charset="0"/>
              </a:rPr>
              <a:t>from </a:t>
            </a:r>
            <a:r>
              <a:rPr lang="en-IN" b="0" dirty="0" err="1">
                <a:effectLst/>
                <a:latin typeface="Menlo" panose="020B0609030804020204" pitchFamily="49" charset="0"/>
              </a:rPr>
              <a:t>scipy</a:t>
            </a:r>
            <a:r>
              <a:rPr lang="en-IN" b="0" dirty="0">
                <a:effectLst/>
                <a:latin typeface="Menlo" panose="020B0609030804020204" pitchFamily="49" charset="0"/>
              </a:rPr>
              <a:t> import </a:t>
            </a:r>
            <a:r>
              <a:rPr lang="en-IN" b="0" dirty="0" err="1">
                <a:effectLst/>
                <a:latin typeface="Menlo" panose="020B0609030804020204" pitchFamily="49" charset="0"/>
              </a:rPr>
              <a:t>ndimage</a:t>
            </a:r>
            <a:endParaRPr lang="en-IN" b="0" dirty="0">
              <a:effectLst/>
              <a:latin typeface="Menlo" panose="020B0609030804020204" pitchFamily="49" charset="0"/>
            </a:endParaRPr>
          </a:p>
          <a:p>
            <a:br>
              <a:rPr lang="en-IN" b="0" dirty="0">
                <a:effectLst/>
                <a:latin typeface="Menlo" panose="020B0609030804020204" pitchFamily="49" charset="0"/>
              </a:rPr>
            </a:br>
            <a:r>
              <a:rPr lang="en-IN" b="0" dirty="0" err="1">
                <a:effectLst/>
                <a:latin typeface="Menlo" panose="020B0609030804020204" pitchFamily="49" charset="0"/>
              </a:rPr>
              <a:t>img</a:t>
            </a:r>
            <a:r>
              <a:rPr lang="en-IN" b="0" dirty="0">
                <a:effectLst/>
                <a:latin typeface="Menlo" panose="020B0609030804020204" pitchFamily="49" charset="0"/>
              </a:rPr>
              <a:t> = cv2.imread("</a:t>
            </a:r>
            <a:r>
              <a:rPr lang="en-IN" b="0" dirty="0" err="1">
                <a:effectLst/>
                <a:latin typeface="Menlo" panose="020B0609030804020204" pitchFamily="49" charset="0"/>
              </a:rPr>
              <a:t>galaxy.jpeg</a:t>
            </a:r>
            <a:r>
              <a:rPr lang="en-IN" b="0" dirty="0">
                <a:effectLst/>
                <a:latin typeface="Menlo" panose="020B0609030804020204" pitchFamily="49" charset="0"/>
              </a:rPr>
              <a:t>", 0)</a:t>
            </a:r>
          </a:p>
          <a:p>
            <a:r>
              <a:rPr lang="en-IN" b="0" dirty="0">
                <a:effectLst/>
                <a:latin typeface="Menlo" panose="020B0609030804020204" pitchFamily="49" charset="0"/>
              </a:rPr>
              <a:t>cv2.imshow('Original Image', </a:t>
            </a:r>
            <a:r>
              <a:rPr lang="en-IN" b="0" dirty="0" err="1">
                <a:effectLst/>
                <a:latin typeface="Menlo" panose="020B0609030804020204" pitchFamily="49" charset="0"/>
              </a:rPr>
              <a:t>img</a:t>
            </a:r>
            <a:r>
              <a:rPr lang="en-IN" b="0" dirty="0">
                <a:effectLst/>
                <a:latin typeface="Menlo" panose="020B0609030804020204" pitchFamily="49" charset="0"/>
              </a:rPr>
              <a:t>)</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br>
              <a:rPr lang="en-IN" b="0" dirty="0">
                <a:effectLst/>
                <a:latin typeface="Menlo" panose="020B0609030804020204" pitchFamily="49" charset="0"/>
              </a:rPr>
            </a:br>
            <a:r>
              <a:rPr lang="en-IN" b="0" dirty="0">
                <a:effectLst/>
                <a:latin typeface="Menlo" panose="020B0609030804020204" pitchFamily="49" charset="0"/>
              </a:rPr>
              <a:t># (1/9 3X3 K matrix) Low Pass Kernel</a:t>
            </a:r>
          </a:p>
          <a:p>
            <a:r>
              <a:rPr lang="en-IN" b="0" dirty="0">
                <a:effectLst/>
                <a:latin typeface="Menlo" panose="020B0609030804020204" pitchFamily="49" charset="0"/>
              </a:rPr>
              <a:t>kernel_1 = </a:t>
            </a:r>
            <a:r>
              <a:rPr lang="en-IN" b="0" dirty="0" err="1">
                <a:effectLst/>
                <a:latin typeface="Menlo" panose="020B0609030804020204" pitchFamily="49" charset="0"/>
              </a:rPr>
              <a:t>np.ones</a:t>
            </a:r>
            <a:r>
              <a:rPr lang="en-IN" b="0" dirty="0">
                <a:effectLst/>
                <a:latin typeface="Menlo" panose="020B0609030804020204" pitchFamily="49" charset="0"/>
              </a:rPr>
              <a:t>((3,3), np.float32)/9</a:t>
            </a:r>
          </a:p>
          <a:p>
            <a:r>
              <a:rPr lang="en-IN" b="0" dirty="0">
                <a:effectLst/>
                <a:latin typeface="Menlo" panose="020B0609030804020204" pitchFamily="49" charset="0"/>
              </a:rPr>
              <a:t>dst_1 = cv2.filter2D(img,-1, kernel_1)</a:t>
            </a:r>
          </a:p>
          <a:p>
            <a:r>
              <a:rPr lang="en-IN" b="0" dirty="0">
                <a:effectLst/>
                <a:latin typeface="Menlo" panose="020B0609030804020204" pitchFamily="49" charset="0"/>
              </a:rPr>
              <a:t>cv2.imshow('Low pass Filters 1/9 3X3 K Matrix', dst_1)</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br>
              <a:rPr lang="en-IN" b="0" dirty="0">
                <a:effectLst/>
                <a:latin typeface="Menlo" panose="020B0609030804020204" pitchFamily="49" charset="0"/>
              </a:rPr>
            </a:br>
            <a:r>
              <a:rPr lang="en-IN" b="0" dirty="0">
                <a:effectLst/>
                <a:latin typeface="Menlo" panose="020B0609030804020204" pitchFamily="49" charset="0"/>
              </a:rPr>
              <a:t># (1/5 3X3 K matrix) Low Pass Kernel </a:t>
            </a:r>
          </a:p>
          <a:p>
            <a:r>
              <a:rPr lang="en-IN" b="0" dirty="0">
                <a:effectLst/>
                <a:latin typeface="Menlo" panose="020B0609030804020204" pitchFamily="49" charset="0"/>
              </a:rPr>
              <a:t>kernel_2 = </a:t>
            </a:r>
            <a:r>
              <a:rPr lang="en-IN" b="0" dirty="0" err="1">
                <a:effectLst/>
                <a:latin typeface="Menlo" panose="020B0609030804020204" pitchFamily="49" charset="0"/>
              </a:rPr>
              <a:t>np.ones</a:t>
            </a:r>
            <a:r>
              <a:rPr lang="en-IN" b="0" dirty="0">
                <a:effectLst/>
                <a:latin typeface="Menlo" panose="020B0609030804020204" pitchFamily="49" charset="0"/>
              </a:rPr>
              <a:t>((3,3), np.float32)/5</a:t>
            </a:r>
          </a:p>
          <a:p>
            <a:r>
              <a:rPr lang="en-IN" b="0" dirty="0">
                <a:effectLst/>
                <a:latin typeface="Menlo" panose="020B0609030804020204" pitchFamily="49" charset="0"/>
              </a:rPr>
              <a:t>dst_2 = cv2.filter2D(img,-1, kernel_2) </a:t>
            </a:r>
          </a:p>
          <a:p>
            <a:r>
              <a:rPr lang="en-IN" b="0" dirty="0">
                <a:effectLst/>
                <a:latin typeface="Menlo" panose="020B0609030804020204" pitchFamily="49" charset="0"/>
              </a:rPr>
              <a:t>cv2.imshow('Low pass Filters 1/5 3X3 K Matrix', dst_2)</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br>
              <a:rPr lang="en-IN" b="0" dirty="0">
                <a:solidFill>
                  <a:srgbClr val="D4D4D4"/>
                </a:solidFill>
                <a:effectLst/>
                <a:latin typeface="Menlo" panose="020B0609030804020204" pitchFamily="49" charset="0"/>
              </a:rPr>
            </a:br>
            <a:br>
              <a:rPr lang="en-IN" b="0" dirty="0">
                <a:solidFill>
                  <a:srgbClr val="D4D4D4"/>
                </a:solidFill>
                <a:effectLst/>
                <a:latin typeface="Menlo" panose="020B0609030804020204" pitchFamily="49" charset="0"/>
              </a:rPr>
            </a:br>
            <a:br>
              <a:rPr lang="en-IN" b="0" dirty="0">
                <a:solidFill>
                  <a:srgbClr val="D4D4D4"/>
                </a:solidFill>
                <a:effectLst/>
                <a:latin typeface="Menlo" panose="020B0609030804020204" pitchFamily="49" charset="0"/>
              </a:rPr>
            </a:br>
            <a:endParaRPr lang="en-IN" b="0" dirty="0">
              <a:solidFill>
                <a:srgbClr val="D4D4D4"/>
              </a:solidFill>
              <a:effectLst/>
              <a:latin typeface="Menlo" panose="020B0609030804020204" pitchFamily="49" charset="0"/>
            </a:endParaRPr>
          </a:p>
          <a:p>
            <a:br>
              <a:rPr lang="en-IN" b="0" dirty="0">
                <a:solidFill>
                  <a:srgbClr val="D4D4D4"/>
                </a:solidFill>
                <a:effectLst/>
                <a:latin typeface="Menlo" panose="020B0609030804020204" pitchFamily="49" charset="0"/>
              </a:rPr>
            </a:br>
            <a:br>
              <a:rPr lang="en-IN" b="0" dirty="0">
                <a:solidFill>
                  <a:srgbClr val="D4D4D4"/>
                </a:solidFill>
                <a:effectLst/>
                <a:latin typeface="Menlo" panose="020B0609030804020204" pitchFamily="49" charset="0"/>
              </a:rPr>
            </a:br>
            <a:endParaRPr lang="en-US" dirty="0"/>
          </a:p>
        </p:txBody>
      </p:sp>
    </p:spTree>
    <p:extLst>
      <p:ext uri="{BB962C8B-B14F-4D97-AF65-F5344CB8AC3E}">
        <p14:creationId xmlns:p14="http://schemas.microsoft.com/office/powerpoint/2010/main" val="283567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a:t>PANTONE</a:t>
            </a:r>
            <a:r>
              <a:rPr lang="en-GB" baseline="30000"/>
              <a:t>®</a:t>
            </a:r>
            <a:br>
              <a:rPr lang="en-GB"/>
            </a:br>
            <a:r>
              <a:rPr lang="en-GB"/>
              <a:t>COLOUR OF THE YEAR 2022</a:t>
            </a:r>
          </a:p>
        </p:txBody>
      </p:sp>
      <p:sp>
        <p:nvSpPr>
          <p:cNvPr id="3" name="TextBox 2">
            <a:extLst>
              <a:ext uri="{FF2B5EF4-FFF2-40B4-BE49-F238E27FC236}">
                <a16:creationId xmlns:a16="http://schemas.microsoft.com/office/drawing/2014/main" id="{89031366-EE2D-8A2D-2D75-EEFB4D65ADFA}"/>
              </a:ext>
            </a:extLst>
          </p:cNvPr>
          <p:cNvSpPr txBox="1"/>
          <p:nvPr/>
        </p:nvSpPr>
        <p:spPr>
          <a:xfrm>
            <a:off x="388883" y="346841"/>
            <a:ext cx="7715574" cy="5355312"/>
          </a:xfrm>
          <a:prstGeom prst="rect">
            <a:avLst/>
          </a:prstGeom>
          <a:noFill/>
        </p:spPr>
        <p:txBody>
          <a:bodyPr wrap="none" rtlCol="0">
            <a:spAutoFit/>
          </a:bodyPr>
          <a:lstStyle/>
          <a:p>
            <a:r>
              <a:rPr lang="en-IN" b="0" dirty="0">
                <a:effectLst/>
                <a:latin typeface="Menlo" panose="020B0609030804020204" pitchFamily="49" charset="0"/>
              </a:rPr>
              <a:t>#(1/1 3X3 MATRIX) Low pass kernel </a:t>
            </a:r>
          </a:p>
          <a:p>
            <a:r>
              <a:rPr lang="en-IN" b="0" dirty="0">
                <a:effectLst/>
                <a:latin typeface="Menlo" panose="020B0609030804020204" pitchFamily="49" charset="0"/>
              </a:rPr>
              <a:t>kernel_3 = </a:t>
            </a:r>
            <a:r>
              <a:rPr lang="en-IN" b="0" dirty="0" err="1">
                <a:effectLst/>
                <a:latin typeface="Menlo" panose="020B0609030804020204" pitchFamily="49" charset="0"/>
              </a:rPr>
              <a:t>np.ones</a:t>
            </a:r>
            <a:r>
              <a:rPr lang="en-IN" b="0" dirty="0">
                <a:effectLst/>
                <a:latin typeface="Menlo" panose="020B0609030804020204" pitchFamily="49" charset="0"/>
              </a:rPr>
              <a:t>((3,3), np.float32)/1</a:t>
            </a:r>
          </a:p>
          <a:p>
            <a:r>
              <a:rPr lang="en-IN" b="0" dirty="0">
                <a:effectLst/>
                <a:latin typeface="Menlo" panose="020B0609030804020204" pitchFamily="49" charset="0"/>
              </a:rPr>
              <a:t>dst_3 = cv2.filter2D(img,-1, kernel_3) </a:t>
            </a:r>
          </a:p>
          <a:p>
            <a:r>
              <a:rPr lang="en-IN" b="0" dirty="0">
                <a:effectLst/>
                <a:latin typeface="Menlo" panose="020B0609030804020204" pitchFamily="49" charset="0"/>
              </a:rPr>
              <a:t>cv2.imshow('Low pass Filters 1/1 3X3 K Matrix', dst_3)</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br>
              <a:rPr lang="en-IN" b="0" dirty="0">
                <a:effectLst/>
                <a:latin typeface="Menlo" panose="020B0609030804020204" pitchFamily="49" charset="0"/>
              </a:rPr>
            </a:br>
            <a:r>
              <a:rPr lang="en-IN" b="0" dirty="0">
                <a:effectLst/>
                <a:latin typeface="Menlo" panose="020B0609030804020204" pitchFamily="49" charset="0"/>
              </a:rPr>
              <a:t># High Pass kernel (Middle Value 3) </a:t>
            </a:r>
          </a:p>
          <a:p>
            <a:r>
              <a:rPr lang="en-IN" b="0" dirty="0">
                <a:effectLst/>
                <a:latin typeface="Menlo" panose="020B0609030804020204" pitchFamily="49" charset="0"/>
              </a:rPr>
              <a:t>kernel_3x3 = </a:t>
            </a:r>
            <a:r>
              <a:rPr lang="en-IN" b="0" dirty="0" err="1">
                <a:effectLst/>
                <a:latin typeface="Menlo" panose="020B0609030804020204" pitchFamily="49" charset="0"/>
              </a:rPr>
              <a:t>np.array</a:t>
            </a:r>
            <a:r>
              <a:rPr lang="en-IN" b="0" dirty="0">
                <a:effectLst/>
                <a:latin typeface="Menlo" panose="020B0609030804020204" pitchFamily="49" charset="0"/>
              </a:rPr>
              <a:t>(</a:t>
            </a:r>
          </a:p>
          <a:p>
            <a:r>
              <a:rPr lang="en-IN" b="0" dirty="0">
                <a:effectLst/>
                <a:latin typeface="Menlo" panose="020B0609030804020204" pitchFamily="49" charset="0"/>
              </a:rPr>
              <a:t>[[-1, -1, -1],</a:t>
            </a:r>
          </a:p>
          <a:p>
            <a:r>
              <a:rPr lang="en-IN" b="0" dirty="0">
                <a:effectLst/>
                <a:latin typeface="Menlo" panose="020B0609030804020204" pitchFamily="49" charset="0"/>
              </a:rPr>
              <a:t>[-1, 3, -1],</a:t>
            </a:r>
          </a:p>
          <a:p>
            <a:r>
              <a:rPr lang="en-IN" b="0" dirty="0">
                <a:effectLst/>
                <a:latin typeface="Menlo" panose="020B0609030804020204" pitchFamily="49" charset="0"/>
              </a:rPr>
              <a:t>[-1, -1, -1]]) </a:t>
            </a:r>
          </a:p>
          <a:p>
            <a:r>
              <a:rPr lang="en-IN" b="0" dirty="0">
                <a:effectLst/>
                <a:latin typeface="Menlo" panose="020B0609030804020204" pitchFamily="49" charset="0"/>
              </a:rPr>
              <a:t>k3 = </a:t>
            </a:r>
            <a:r>
              <a:rPr lang="en-IN" b="0" dirty="0" err="1">
                <a:effectLst/>
                <a:latin typeface="Menlo" panose="020B0609030804020204" pitchFamily="49" charset="0"/>
              </a:rPr>
              <a:t>ndimage.convolve</a:t>
            </a:r>
            <a:r>
              <a:rPr lang="en-IN" b="0" dirty="0">
                <a:effectLst/>
                <a:latin typeface="Menlo" panose="020B0609030804020204" pitchFamily="49" charset="0"/>
              </a:rPr>
              <a:t>(</a:t>
            </a:r>
            <a:r>
              <a:rPr lang="en-IN" b="0" dirty="0" err="1">
                <a:effectLst/>
                <a:latin typeface="Menlo" panose="020B0609030804020204" pitchFamily="49" charset="0"/>
              </a:rPr>
              <a:t>img</a:t>
            </a:r>
            <a:r>
              <a:rPr lang="en-IN" b="0" dirty="0">
                <a:effectLst/>
                <a:latin typeface="Menlo" panose="020B0609030804020204" pitchFamily="49" charset="0"/>
              </a:rPr>
              <a:t>, kernel_3x3)</a:t>
            </a:r>
          </a:p>
          <a:p>
            <a:r>
              <a:rPr lang="en-IN" b="0" dirty="0">
                <a:effectLst/>
                <a:latin typeface="Menlo" panose="020B0609030804020204" pitchFamily="49" charset="0"/>
              </a:rPr>
              <a:t>cv2.imshow('Original Image', </a:t>
            </a:r>
            <a:r>
              <a:rPr lang="en-IN" b="0" dirty="0" err="1">
                <a:effectLst/>
                <a:latin typeface="Menlo" panose="020B0609030804020204" pitchFamily="49" charset="0"/>
              </a:rPr>
              <a:t>img</a:t>
            </a:r>
            <a:r>
              <a:rPr lang="en-IN" b="0" dirty="0">
                <a:effectLst/>
                <a:latin typeface="Menlo" panose="020B0609030804020204" pitchFamily="49" charset="0"/>
              </a:rPr>
              <a:t>)</a:t>
            </a:r>
          </a:p>
          <a:p>
            <a:r>
              <a:rPr lang="en-IN" b="0" dirty="0">
                <a:effectLst/>
                <a:latin typeface="Menlo" panose="020B0609030804020204" pitchFamily="49" charset="0"/>
              </a:rPr>
              <a:t>cv2.imshow('</a:t>
            </a:r>
            <a:r>
              <a:rPr lang="en-IN" b="0" dirty="0" err="1">
                <a:effectLst/>
                <a:latin typeface="Menlo" panose="020B0609030804020204" pitchFamily="49" charset="0"/>
              </a:rPr>
              <a:t>hpf</a:t>
            </a:r>
            <a:r>
              <a:rPr lang="en-IN" b="0" dirty="0">
                <a:effectLst/>
                <a:latin typeface="Menlo" panose="020B0609030804020204" pitchFamily="49" charset="0"/>
              </a:rPr>
              <a:t> 3', k3)</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 </a:t>
            </a:r>
          </a:p>
          <a:p>
            <a:br>
              <a:rPr lang="en-IN" b="0" dirty="0">
                <a:effectLst/>
                <a:latin typeface="Menlo" panose="020B0609030804020204" pitchFamily="49" charset="0"/>
              </a:rPr>
            </a:br>
            <a:endParaRPr lang="en-US" dirty="0"/>
          </a:p>
        </p:txBody>
      </p:sp>
    </p:spTree>
    <p:extLst>
      <p:ext uri="{BB962C8B-B14F-4D97-AF65-F5344CB8AC3E}">
        <p14:creationId xmlns:p14="http://schemas.microsoft.com/office/powerpoint/2010/main" val="3369943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a:t>PANTONE</a:t>
            </a:r>
            <a:r>
              <a:rPr lang="en-GB" baseline="30000"/>
              <a:t>®</a:t>
            </a:r>
            <a:br>
              <a:rPr lang="en-GB"/>
            </a:br>
            <a:r>
              <a:rPr lang="en-GB"/>
              <a:t>COLOUR OF THE YEAR 2022</a:t>
            </a:r>
          </a:p>
        </p:txBody>
      </p:sp>
      <p:sp>
        <p:nvSpPr>
          <p:cNvPr id="3" name="TextBox 2">
            <a:extLst>
              <a:ext uri="{FF2B5EF4-FFF2-40B4-BE49-F238E27FC236}">
                <a16:creationId xmlns:a16="http://schemas.microsoft.com/office/drawing/2014/main" id="{89031366-EE2D-8A2D-2D75-EEFB4D65ADFA}"/>
              </a:ext>
            </a:extLst>
          </p:cNvPr>
          <p:cNvSpPr txBox="1"/>
          <p:nvPr/>
        </p:nvSpPr>
        <p:spPr>
          <a:xfrm>
            <a:off x="388883" y="346841"/>
            <a:ext cx="5205271" cy="6463308"/>
          </a:xfrm>
          <a:prstGeom prst="rect">
            <a:avLst/>
          </a:prstGeom>
          <a:noFill/>
        </p:spPr>
        <p:txBody>
          <a:bodyPr wrap="none" rtlCol="0">
            <a:spAutoFit/>
          </a:bodyPr>
          <a:lstStyle/>
          <a:p>
            <a:r>
              <a:rPr lang="en-IN" b="0" dirty="0">
                <a:effectLst/>
                <a:latin typeface="Menlo" panose="020B0609030804020204" pitchFamily="49" charset="0"/>
              </a:rPr>
              <a:t># High Pass Kernel (Middle Value 5)</a:t>
            </a:r>
          </a:p>
          <a:p>
            <a:r>
              <a:rPr lang="en-IN" b="0" dirty="0">
                <a:effectLst/>
                <a:latin typeface="Menlo" panose="020B0609030804020204" pitchFamily="49" charset="0"/>
              </a:rPr>
              <a:t>kernel_5 = </a:t>
            </a:r>
            <a:r>
              <a:rPr lang="en-IN" b="0" dirty="0" err="1">
                <a:effectLst/>
                <a:latin typeface="Menlo" panose="020B0609030804020204" pitchFamily="49" charset="0"/>
              </a:rPr>
              <a:t>np.array</a:t>
            </a:r>
            <a:r>
              <a:rPr lang="en-IN" b="0" dirty="0">
                <a:effectLst/>
                <a:latin typeface="Menlo" panose="020B0609030804020204" pitchFamily="49" charset="0"/>
              </a:rPr>
              <a:t>(</a:t>
            </a:r>
          </a:p>
          <a:p>
            <a:r>
              <a:rPr lang="en-IN" b="0" dirty="0">
                <a:effectLst/>
                <a:latin typeface="Menlo" panose="020B0609030804020204" pitchFamily="49" charset="0"/>
              </a:rPr>
              <a:t>[[-1, -1, -1],</a:t>
            </a:r>
          </a:p>
          <a:p>
            <a:r>
              <a:rPr lang="en-IN" b="0" dirty="0">
                <a:effectLst/>
                <a:latin typeface="Menlo" panose="020B0609030804020204" pitchFamily="49" charset="0"/>
              </a:rPr>
              <a:t>[-1, 5, -1],</a:t>
            </a:r>
          </a:p>
          <a:p>
            <a:r>
              <a:rPr lang="en-IN" b="0" dirty="0">
                <a:effectLst/>
                <a:latin typeface="Menlo" panose="020B0609030804020204" pitchFamily="49" charset="0"/>
              </a:rPr>
              <a:t>[-1, -1, -1]])</a:t>
            </a:r>
          </a:p>
          <a:p>
            <a:r>
              <a:rPr lang="en-IN" b="0" dirty="0">
                <a:effectLst/>
                <a:latin typeface="Menlo" panose="020B0609030804020204" pitchFamily="49" charset="0"/>
              </a:rPr>
              <a:t>k5 = </a:t>
            </a:r>
            <a:r>
              <a:rPr lang="en-IN" b="0" dirty="0" err="1">
                <a:effectLst/>
                <a:latin typeface="Menlo" panose="020B0609030804020204" pitchFamily="49" charset="0"/>
              </a:rPr>
              <a:t>ndimage.convolve</a:t>
            </a:r>
            <a:r>
              <a:rPr lang="en-IN" b="0" dirty="0">
                <a:effectLst/>
                <a:latin typeface="Menlo" panose="020B0609030804020204" pitchFamily="49" charset="0"/>
              </a:rPr>
              <a:t>(</a:t>
            </a:r>
            <a:r>
              <a:rPr lang="en-IN" b="0" dirty="0" err="1">
                <a:effectLst/>
                <a:latin typeface="Menlo" panose="020B0609030804020204" pitchFamily="49" charset="0"/>
              </a:rPr>
              <a:t>img</a:t>
            </a:r>
            <a:r>
              <a:rPr lang="en-IN" b="0" dirty="0">
                <a:effectLst/>
                <a:latin typeface="Menlo" panose="020B0609030804020204" pitchFamily="49" charset="0"/>
              </a:rPr>
              <a:t>, kernel_5)</a:t>
            </a:r>
          </a:p>
          <a:p>
            <a:r>
              <a:rPr lang="en-IN" b="0" dirty="0">
                <a:effectLst/>
                <a:latin typeface="Menlo" panose="020B0609030804020204" pitchFamily="49" charset="0"/>
              </a:rPr>
              <a:t>cv2.imshow('Original Image', </a:t>
            </a:r>
            <a:r>
              <a:rPr lang="en-IN" b="0" dirty="0" err="1">
                <a:effectLst/>
                <a:latin typeface="Menlo" panose="020B0609030804020204" pitchFamily="49" charset="0"/>
              </a:rPr>
              <a:t>img</a:t>
            </a:r>
            <a:r>
              <a:rPr lang="en-IN" b="0" dirty="0">
                <a:effectLst/>
                <a:latin typeface="Menlo" panose="020B0609030804020204" pitchFamily="49" charset="0"/>
              </a:rPr>
              <a:t>)</a:t>
            </a:r>
          </a:p>
          <a:p>
            <a:r>
              <a:rPr lang="en-IN" b="0" dirty="0">
                <a:effectLst/>
                <a:latin typeface="Menlo" panose="020B0609030804020204" pitchFamily="49" charset="0"/>
              </a:rPr>
              <a:t>cv2.imshow('</a:t>
            </a:r>
            <a:r>
              <a:rPr lang="en-IN" b="0" dirty="0" err="1">
                <a:effectLst/>
                <a:latin typeface="Menlo" panose="020B0609030804020204" pitchFamily="49" charset="0"/>
              </a:rPr>
              <a:t>hpf</a:t>
            </a:r>
            <a:r>
              <a:rPr lang="en-IN" b="0" dirty="0">
                <a:effectLst/>
                <a:latin typeface="Menlo" panose="020B0609030804020204" pitchFamily="49" charset="0"/>
              </a:rPr>
              <a:t> 5', k5)</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br>
              <a:rPr lang="en-IN" b="0" dirty="0">
                <a:effectLst/>
                <a:latin typeface="Menlo" panose="020B0609030804020204" pitchFamily="49" charset="0"/>
              </a:rPr>
            </a:br>
            <a:r>
              <a:rPr lang="en-IN" b="0" dirty="0">
                <a:effectLst/>
                <a:latin typeface="Menlo" panose="020B0609030804020204" pitchFamily="49" charset="0"/>
              </a:rPr>
              <a:t># High Pass Kernel (Middle Value 9)</a:t>
            </a:r>
          </a:p>
          <a:p>
            <a:br>
              <a:rPr lang="en-IN" b="0" dirty="0">
                <a:effectLst/>
                <a:latin typeface="Menlo" panose="020B0609030804020204" pitchFamily="49" charset="0"/>
              </a:rPr>
            </a:br>
            <a:r>
              <a:rPr lang="en-IN" b="0" dirty="0">
                <a:effectLst/>
                <a:latin typeface="Menlo" panose="020B0609030804020204" pitchFamily="49" charset="0"/>
              </a:rPr>
              <a:t>kernel_9 = </a:t>
            </a:r>
            <a:r>
              <a:rPr lang="en-IN" b="0" dirty="0" err="1">
                <a:effectLst/>
                <a:latin typeface="Menlo" panose="020B0609030804020204" pitchFamily="49" charset="0"/>
              </a:rPr>
              <a:t>np.array</a:t>
            </a:r>
            <a:r>
              <a:rPr lang="en-IN" b="0" dirty="0">
                <a:effectLst/>
                <a:latin typeface="Menlo" panose="020B0609030804020204" pitchFamily="49" charset="0"/>
              </a:rPr>
              <a:t>(</a:t>
            </a:r>
          </a:p>
          <a:p>
            <a:r>
              <a:rPr lang="en-IN" b="0" dirty="0">
                <a:effectLst/>
                <a:latin typeface="Menlo" panose="020B0609030804020204" pitchFamily="49" charset="0"/>
              </a:rPr>
              <a:t>[[-1, -1, -1],</a:t>
            </a:r>
          </a:p>
          <a:p>
            <a:r>
              <a:rPr lang="en-IN" b="0" dirty="0">
                <a:effectLst/>
                <a:latin typeface="Menlo" panose="020B0609030804020204" pitchFamily="49" charset="0"/>
              </a:rPr>
              <a:t>[-1, 9, -1],</a:t>
            </a:r>
          </a:p>
          <a:p>
            <a:r>
              <a:rPr lang="en-IN" b="0" dirty="0">
                <a:effectLst/>
                <a:latin typeface="Menlo" panose="020B0609030804020204" pitchFamily="49" charset="0"/>
              </a:rPr>
              <a:t>[-1, -1, -1]])</a:t>
            </a:r>
          </a:p>
          <a:p>
            <a:r>
              <a:rPr lang="en-IN" b="0" dirty="0">
                <a:effectLst/>
                <a:latin typeface="Menlo" panose="020B0609030804020204" pitchFamily="49" charset="0"/>
              </a:rPr>
              <a:t>k9 = </a:t>
            </a:r>
            <a:r>
              <a:rPr lang="en-IN" b="0" dirty="0" err="1">
                <a:effectLst/>
                <a:latin typeface="Menlo" panose="020B0609030804020204" pitchFamily="49" charset="0"/>
              </a:rPr>
              <a:t>ndimage.convolve</a:t>
            </a:r>
            <a:r>
              <a:rPr lang="en-IN" b="0" dirty="0">
                <a:effectLst/>
                <a:latin typeface="Menlo" panose="020B0609030804020204" pitchFamily="49" charset="0"/>
              </a:rPr>
              <a:t>(</a:t>
            </a:r>
            <a:r>
              <a:rPr lang="en-IN" b="0" dirty="0" err="1">
                <a:effectLst/>
                <a:latin typeface="Menlo" panose="020B0609030804020204" pitchFamily="49" charset="0"/>
              </a:rPr>
              <a:t>img</a:t>
            </a:r>
            <a:r>
              <a:rPr lang="en-IN" b="0" dirty="0">
                <a:effectLst/>
                <a:latin typeface="Menlo" panose="020B0609030804020204" pitchFamily="49" charset="0"/>
              </a:rPr>
              <a:t>, kernel_9)</a:t>
            </a:r>
          </a:p>
          <a:p>
            <a:r>
              <a:rPr lang="en-IN" b="0" dirty="0">
                <a:effectLst/>
                <a:latin typeface="Menlo" panose="020B0609030804020204" pitchFamily="49" charset="0"/>
              </a:rPr>
              <a:t>cv2.imshow('Original Image', </a:t>
            </a:r>
            <a:r>
              <a:rPr lang="en-IN" b="0" dirty="0" err="1">
                <a:effectLst/>
                <a:latin typeface="Menlo" panose="020B0609030804020204" pitchFamily="49" charset="0"/>
              </a:rPr>
              <a:t>img</a:t>
            </a:r>
            <a:r>
              <a:rPr lang="en-IN" b="0" dirty="0">
                <a:effectLst/>
                <a:latin typeface="Menlo" panose="020B0609030804020204" pitchFamily="49" charset="0"/>
              </a:rPr>
              <a:t>)</a:t>
            </a:r>
          </a:p>
          <a:p>
            <a:r>
              <a:rPr lang="en-IN" b="0" dirty="0">
                <a:effectLst/>
                <a:latin typeface="Menlo" panose="020B0609030804020204" pitchFamily="49" charset="0"/>
              </a:rPr>
              <a:t>cv2.imshow('</a:t>
            </a:r>
            <a:r>
              <a:rPr lang="en-IN" b="0" dirty="0" err="1">
                <a:effectLst/>
                <a:latin typeface="Menlo" panose="020B0609030804020204" pitchFamily="49" charset="0"/>
              </a:rPr>
              <a:t>hpf</a:t>
            </a:r>
            <a:r>
              <a:rPr lang="en-IN" b="0" dirty="0">
                <a:effectLst/>
                <a:latin typeface="Menlo" panose="020B0609030804020204" pitchFamily="49" charset="0"/>
              </a:rPr>
              <a:t> 9', k9)</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 </a:t>
            </a:r>
          </a:p>
          <a:p>
            <a:endParaRPr lang="en-US" dirty="0"/>
          </a:p>
        </p:txBody>
      </p:sp>
    </p:spTree>
    <p:extLst>
      <p:ext uri="{BB962C8B-B14F-4D97-AF65-F5344CB8AC3E}">
        <p14:creationId xmlns:p14="http://schemas.microsoft.com/office/powerpoint/2010/main" val="3630733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F763AB-4CF6-E25A-8EC2-91B9820AB485}"/>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4" name="Picture 3">
            <a:extLst>
              <a:ext uri="{FF2B5EF4-FFF2-40B4-BE49-F238E27FC236}">
                <a16:creationId xmlns:a16="http://schemas.microsoft.com/office/drawing/2014/main" id="{ED8F14B7-A0B8-9431-0627-07774D87D527}"/>
              </a:ext>
            </a:extLst>
          </p:cNvPr>
          <p:cNvPicPr>
            <a:picLocks noChangeAspect="1"/>
          </p:cNvPicPr>
          <p:nvPr/>
        </p:nvPicPr>
        <p:blipFill>
          <a:blip r:embed="rId3"/>
          <a:stretch>
            <a:fillRect/>
          </a:stretch>
        </p:blipFill>
        <p:spPr>
          <a:xfrm>
            <a:off x="1609324" y="966546"/>
            <a:ext cx="7772400" cy="4924907"/>
          </a:xfrm>
          <a:prstGeom prst="rect">
            <a:avLst/>
          </a:prstGeom>
        </p:spPr>
      </p:pic>
    </p:spTree>
    <p:extLst>
      <p:ext uri="{BB962C8B-B14F-4D97-AF65-F5344CB8AC3E}">
        <p14:creationId xmlns:p14="http://schemas.microsoft.com/office/powerpoint/2010/main" val="1167356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F763AB-4CF6-E25A-8EC2-91B9820AB485}"/>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4" name="Picture 3">
            <a:extLst>
              <a:ext uri="{FF2B5EF4-FFF2-40B4-BE49-F238E27FC236}">
                <a16:creationId xmlns:a16="http://schemas.microsoft.com/office/drawing/2014/main" id="{32864EED-DBD3-B235-29FA-BCF0B74EC180}"/>
              </a:ext>
            </a:extLst>
          </p:cNvPr>
          <p:cNvPicPr>
            <a:picLocks noChangeAspect="1"/>
          </p:cNvPicPr>
          <p:nvPr/>
        </p:nvPicPr>
        <p:blipFill>
          <a:blip r:embed="rId3"/>
          <a:stretch>
            <a:fillRect/>
          </a:stretch>
        </p:blipFill>
        <p:spPr>
          <a:xfrm>
            <a:off x="457200" y="914400"/>
            <a:ext cx="6919691" cy="4372303"/>
          </a:xfrm>
          <a:prstGeom prst="rect">
            <a:avLst/>
          </a:prstGeom>
        </p:spPr>
      </p:pic>
      <p:pic>
        <p:nvPicPr>
          <p:cNvPr id="6" name="Picture 5">
            <a:extLst>
              <a:ext uri="{FF2B5EF4-FFF2-40B4-BE49-F238E27FC236}">
                <a16:creationId xmlns:a16="http://schemas.microsoft.com/office/drawing/2014/main" id="{BBADE99A-F861-53B0-200D-31967643094E}"/>
              </a:ext>
            </a:extLst>
          </p:cNvPr>
          <p:cNvPicPr>
            <a:picLocks noChangeAspect="1"/>
          </p:cNvPicPr>
          <p:nvPr/>
        </p:nvPicPr>
        <p:blipFill>
          <a:blip r:embed="rId4"/>
          <a:stretch>
            <a:fillRect/>
          </a:stretch>
        </p:blipFill>
        <p:spPr>
          <a:xfrm>
            <a:off x="4542981" y="1681655"/>
            <a:ext cx="7772400" cy="4906998"/>
          </a:xfrm>
          <a:prstGeom prst="rect">
            <a:avLst/>
          </a:prstGeom>
        </p:spPr>
      </p:pic>
    </p:spTree>
    <p:extLst>
      <p:ext uri="{BB962C8B-B14F-4D97-AF65-F5344CB8AC3E}">
        <p14:creationId xmlns:p14="http://schemas.microsoft.com/office/powerpoint/2010/main" val="322591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F763AB-4CF6-E25A-8EC2-91B9820AB485}"/>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4" name="Picture 3">
            <a:extLst>
              <a:ext uri="{FF2B5EF4-FFF2-40B4-BE49-F238E27FC236}">
                <a16:creationId xmlns:a16="http://schemas.microsoft.com/office/drawing/2014/main" id="{483B4A9C-7E99-785E-E332-1DD4123A09D1}"/>
              </a:ext>
            </a:extLst>
          </p:cNvPr>
          <p:cNvPicPr>
            <a:picLocks noChangeAspect="1"/>
          </p:cNvPicPr>
          <p:nvPr/>
        </p:nvPicPr>
        <p:blipFill>
          <a:blip r:embed="rId3"/>
          <a:stretch>
            <a:fillRect/>
          </a:stretch>
        </p:blipFill>
        <p:spPr>
          <a:xfrm>
            <a:off x="1725381" y="1219200"/>
            <a:ext cx="7772400" cy="4859242"/>
          </a:xfrm>
          <a:prstGeom prst="rect">
            <a:avLst/>
          </a:prstGeom>
        </p:spPr>
      </p:pic>
    </p:spTree>
    <p:extLst>
      <p:ext uri="{BB962C8B-B14F-4D97-AF65-F5344CB8AC3E}">
        <p14:creationId xmlns:p14="http://schemas.microsoft.com/office/powerpoint/2010/main" val="3943821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F763AB-4CF6-E25A-8EC2-91B9820AB485}"/>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4" name="Picture 3">
            <a:extLst>
              <a:ext uri="{FF2B5EF4-FFF2-40B4-BE49-F238E27FC236}">
                <a16:creationId xmlns:a16="http://schemas.microsoft.com/office/drawing/2014/main" id="{A58FA835-6DB0-4B5B-31EF-84E20F5C698C}"/>
              </a:ext>
            </a:extLst>
          </p:cNvPr>
          <p:cNvPicPr>
            <a:picLocks noChangeAspect="1"/>
          </p:cNvPicPr>
          <p:nvPr/>
        </p:nvPicPr>
        <p:blipFill>
          <a:blip r:embed="rId3"/>
          <a:stretch>
            <a:fillRect/>
          </a:stretch>
        </p:blipFill>
        <p:spPr>
          <a:xfrm>
            <a:off x="2094186" y="1088518"/>
            <a:ext cx="7772400" cy="4954231"/>
          </a:xfrm>
          <a:prstGeom prst="rect">
            <a:avLst/>
          </a:prstGeom>
        </p:spPr>
      </p:pic>
    </p:spTree>
    <p:extLst>
      <p:ext uri="{BB962C8B-B14F-4D97-AF65-F5344CB8AC3E}">
        <p14:creationId xmlns:p14="http://schemas.microsoft.com/office/powerpoint/2010/main" val="891760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F763AB-4CF6-E25A-8EC2-91B9820AB485}"/>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5" name="Picture 4">
            <a:extLst>
              <a:ext uri="{FF2B5EF4-FFF2-40B4-BE49-F238E27FC236}">
                <a16:creationId xmlns:a16="http://schemas.microsoft.com/office/drawing/2014/main" id="{446660F5-3804-9463-0986-AF8CE4F2B8F4}"/>
              </a:ext>
            </a:extLst>
          </p:cNvPr>
          <p:cNvPicPr>
            <a:picLocks noChangeAspect="1"/>
          </p:cNvPicPr>
          <p:nvPr/>
        </p:nvPicPr>
        <p:blipFill>
          <a:blip r:embed="rId3"/>
          <a:stretch>
            <a:fillRect/>
          </a:stretch>
        </p:blipFill>
        <p:spPr>
          <a:xfrm>
            <a:off x="2209800" y="1177159"/>
            <a:ext cx="7772400" cy="4906998"/>
          </a:xfrm>
          <a:prstGeom prst="rect">
            <a:avLst/>
          </a:prstGeom>
        </p:spPr>
      </p:pic>
    </p:spTree>
    <p:extLst>
      <p:ext uri="{BB962C8B-B14F-4D97-AF65-F5344CB8AC3E}">
        <p14:creationId xmlns:p14="http://schemas.microsoft.com/office/powerpoint/2010/main" val="1297816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F763AB-4CF6-E25A-8EC2-91B9820AB485}"/>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4" name="Picture 3">
            <a:extLst>
              <a:ext uri="{FF2B5EF4-FFF2-40B4-BE49-F238E27FC236}">
                <a16:creationId xmlns:a16="http://schemas.microsoft.com/office/drawing/2014/main" id="{12CBBC22-A61D-68AB-3625-B1E7423A67A0}"/>
              </a:ext>
            </a:extLst>
          </p:cNvPr>
          <p:cNvPicPr>
            <a:picLocks noChangeAspect="1"/>
          </p:cNvPicPr>
          <p:nvPr/>
        </p:nvPicPr>
        <p:blipFill>
          <a:blip r:embed="rId3"/>
          <a:stretch>
            <a:fillRect/>
          </a:stretch>
        </p:blipFill>
        <p:spPr>
          <a:xfrm>
            <a:off x="1325718" y="971241"/>
            <a:ext cx="7772400" cy="4915517"/>
          </a:xfrm>
          <a:prstGeom prst="rect">
            <a:avLst/>
          </a:prstGeom>
        </p:spPr>
      </p:pic>
    </p:spTree>
    <p:extLst>
      <p:ext uri="{BB962C8B-B14F-4D97-AF65-F5344CB8AC3E}">
        <p14:creationId xmlns:p14="http://schemas.microsoft.com/office/powerpoint/2010/main" val="274349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450"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2805222" y="1309379"/>
            <a:ext cx="7442363" cy="3777628"/>
          </a:xfrm>
        </p:spPr>
        <p:txBody>
          <a:bodyPr rtlCol="0" anchor="t" anchorCtr="0">
            <a:normAutofit fontScale="90000"/>
          </a:bodyPr>
          <a:lstStyle/>
          <a:p>
            <a:pPr algn="ctr"/>
            <a:br>
              <a:rPr lang="en-US" sz="4800" dirty="0">
                <a:latin typeface="Baskerville" panose="02020502070401020303" pitchFamily="18" charset="0"/>
                <a:ea typeface="Baskerville" panose="02020502070401020303" pitchFamily="18" charset="0"/>
              </a:rPr>
            </a:br>
            <a:r>
              <a:rPr lang="en-US" sz="4800" dirty="0">
                <a:latin typeface="Baskerville" panose="02020502070401020303" pitchFamily="18" charset="0"/>
                <a:ea typeface="Baskerville" panose="02020502070401020303" pitchFamily="18" charset="0"/>
              </a:rPr>
              <a:t>THANK YOU </a:t>
            </a:r>
            <a:br>
              <a:rPr lang="en-US" sz="4800" dirty="0">
                <a:latin typeface="Baskerville" panose="02020502070401020303" pitchFamily="18" charset="0"/>
                <a:ea typeface="Baskerville" panose="02020502070401020303" pitchFamily="18" charset="0"/>
              </a:rPr>
            </a:br>
            <a:br>
              <a:rPr lang="en-US" sz="2700" dirty="0">
                <a:latin typeface="Baskerville" panose="02020502070401020303" pitchFamily="18" charset="0"/>
                <a:ea typeface="Baskerville" panose="02020502070401020303" pitchFamily="18" charset="0"/>
              </a:rPr>
            </a:br>
            <a:r>
              <a:rPr lang="en-US" sz="2700" dirty="0">
                <a:latin typeface="Baskerville" panose="02020502070401020303" pitchFamily="18" charset="0"/>
                <a:ea typeface="Baskerville" panose="02020502070401020303" pitchFamily="18" charset="0"/>
              </a:rPr>
              <a:t>You can find the code at -: </a:t>
            </a:r>
            <a:br>
              <a:rPr lang="en-US" sz="4800" dirty="0">
                <a:latin typeface="Baskerville" panose="02020502070401020303" pitchFamily="18" charset="0"/>
                <a:ea typeface="Baskerville" panose="02020502070401020303" pitchFamily="18" charset="0"/>
              </a:rPr>
            </a:br>
            <a:br>
              <a:rPr lang="en-US" sz="4800" dirty="0">
                <a:latin typeface="Baskerville" panose="02020502070401020303" pitchFamily="18" charset="0"/>
                <a:ea typeface="Baskerville" panose="02020502070401020303" pitchFamily="18" charset="0"/>
              </a:rPr>
            </a:br>
            <a:r>
              <a:rPr lang="en-US" sz="2200" dirty="0">
                <a:latin typeface="+mn-lt"/>
                <a:ea typeface="Baskerville" panose="02020502070401020303" pitchFamily="18" charset="0"/>
              </a:rPr>
              <a:t>https://</a:t>
            </a:r>
            <a:r>
              <a:rPr lang="en-US" sz="2200" dirty="0" err="1">
                <a:latin typeface="+mn-lt"/>
                <a:ea typeface="Baskerville" panose="02020502070401020303" pitchFamily="18" charset="0"/>
              </a:rPr>
              <a:t>github.com</a:t>
            </a:r>
            <a:r>
              <a:rPr lang="en-US" sz="2200" dirty="0">
                <a:latin typeface="+mn-lt"/>
                <a:ea typeface="Baskerville" panose="02020502070401020303" pitchFamily="18" charset="0"/>
              </a:rPr>
              <a:t>/Baka-14/</a:t>
            </a:r>
            <a:r>
              <a:rPr lang="en-US" sz="2200" dirty="0" err="1">
                <a:latin typeface="+mn-lt"/>
                <a:ea typeface="Baskerville" panose="02020502070401020303" pitchFamily="18" charset="0"/>
              </a:rPr>
              <a:t>Digital_Image_processing</a:t>
            </a:r>
            <a:br>
              <a:rPr lang="en-US" sz="3600" dirty="0"/>
            </a:br>
            <a:endParaRPr lang="en-GB" dirty="0"/>
          </a:p>
        </p:txBody>
      </p:sp>
    </p:spTree>
    <p:extLst>
      <p:ext uri="{BB962C8B-B14F-4D97-AF65-F5344CB8AC3E}">
        <p14:creationId xmlns:p14="http://schemas.microsoft.com/office/powerpoint/2010/main" val="3181316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a:t>PANTONE</a:t>
            </a:r>
            <a:r>
              <a:rPr lang="en-GB" baseline="30000"/>
              <a:t>®</a:t>
            </a:r>
            <a:br>
              <a:rPr lang="en-GB"/>
            </a:br>
            <a:r>
              <a:rPr lang="en-GB"/>
              <a:t>COLOUR OF THE YEAR 2022</a:t>
            </a:r>
          </a:p>
        </p:txBody>
      </p:sp>
      <p:sp>
        <p:nvSpPr>
          <p:cNvPr id="2" name="TextBox 1">
            <a:extLst>
              <a:ext uri="{FF2B5EF4-FFF2-40B4-BE49-F238E27FC236}">
                <a16:creationId xmlns:a16="http://schemas.microsoft.com/office/drawing/2014/main" id="{533C109C-D17E-D09F-D759-0B439EC889B7}"/>
              </a:ext>
            </a:extLst>
          </p:cNvPr>
          <p:cNvSpPr txBox="1"/>
          <p:nvPr/>
        </p:nvSpPr>
        <p:spPr>
          <a:xfrm>
            <a:off x="105103" y="168166"/>
            <a:ext cx="11750566" cy="6463308"/>
          </a:xfrm>
          <a:prstGeom prst="rect">
            <a:avLst/>
          </a:prstGeom>
          <a:noFill/>
        </p:spPr>
        <p:txBody>
          <a:bodyPr wrap="square" rtlCol="0">
            <a:spAutoFit/>
          </a:bodyPr>
          <a:lstStyle/>
          <a:p>
            <a:r>
              <a:rPr lang="en-IN" b="0" dirty="0">
                <a:effectLst/>
                <a:latin typeface="Menlo" panose="020B0609030804020204" pitchFamily="49" charset="0"/>
              </a:rPr>
              <a:t>import </a:t>
            </a:r>
            <a:r>
              <a:rPr lang="en-IN" b="0" dirty="0" err="1">
                <a:effectLst/>
                <a:latin typeface="Menlo" panose="020B0609030804020204" pitchFamily="49" charset="0"/>
              </a:rPr>
              <a:t>numpy</a:t>
            </a:r>
            <a:r>
              <a:rPr lang="en-IN" b="0" dirty="0">
                <a:effectLst/>
                <a:latin typeface="Menlo" panose="020B0609030804020204" pitchFamily="49" charset="0"/>
              </a:rPr>
              <a:t> as np</a:t>
            </a:r>
          </a:p>
          <a:p>
            <a:r>
              <a:rPr lang="en-IN" b="0" dirty="0">
                <a:effectLst/>
                <a:latin typeface="Menlo" panose="020B0609030804020204" pitchFamily="49" charset="0"/>
              </a:rPr>
              <a:t>import cv2 as cv</a:t>
            </a:r>
          </a:p>
          <a:p>
            <a:r>
              <a:rPr lang="en-IN" b="0" dirty="0" err="1">
                <a:effectLst/>
                <a:latin typeface="Menlo" panose="020B0609030804020204" pitchFamily="49" charset="0"/>
              </a:rPr>
              <a:t>img</a:t>
            </a:r>
            <a:r>
              <a:rPr lang="en-IN" b="0" dirty="0">
                <a:effectLst/>
                <a:latin typeface="Menlo" panose="020B0609030804020204" pitchFamily="49" charset="0"/>
              </a:rPr>
              <a:t> = </a:t>
            </a:r>
            <a:r>
              <a:rPr lang="en-IN" b="0" dirty="0" err="1">
                <a:effectLst/>
                <a:latin typeface="Menlo" panose="020B0609030804020204" pitchFamily="49" charset="0"/>
              </a:rPr>
              <a:t>cv.imread</a:t>
            </a:r>
            <a:r>
              <a:rPr lang="en-IN" b="0" dirty="0">
                <a:effectLst/>
                <a:latin typeface="Menlo" panose="020B0609030804020204" pitchFamily="49" charset="0"/>
              </a:rPr>
              <a:t>('galaxy.jpeg',0)</a:t>
            </a:r>
          </a:p>
          <a:p>
            <a:r>
              <a:rPr lang="en-IN" b="0" dirty="0" err="1">
                <a:effectLst/>
                <a:latin typeface="Menlo" panose="020B0609030804020204" pitchFamily="49" charset="0"/>
              </a:rPr>
              <a:t>cv.imshow</a:t>
            </a:r>
            <a:r>
              <a:rPr lang="en-IN" b="0" dirty="0">
                <a:effectLst/>
                <a:latin typeface="Menlo" panose="020B0609030804020204" pitchFamily="49" charset="0"/>
              </a:rPr>
              <a:t>("Original",</a:t>
            </a:r>
            <a:r>
              <a:rPr lang="en-IN" b="0" dirty="0" err="1">
                <a:effectLst/>
                <a:latin typeface="Menlo" panose="020B0609030804020204" pitchFamily="49" charset="0"/>
              </a:rPr>
              <a:t>img</a:t>
            </a:r>
            <a:r>
              <a:rPr lang="en-IN" b="0" dirty="0">
                <a:effectLst/>
                <a:latin typeface="Menlo" panose="020B0609030804020204" pitchFamily="49" charset="0"/>
              </a:rPr>
              <a:t>) </a:t>
            </a:r>
          </a:p>
          <a:p>
            <a:r>
              <a:rPr lang="en-IN" b="0" dirty="0" err="1">
                <a:effectLst/>
                <a:latin typeface="Menlo" panose="020B0609030804020204" pitchFamily="49" charset="0"/>
              </a:rPr>
              <a:t>cv.waitKey</a:t>
            </a:r>
            <a:r>
              <a:rPr lang="en-IN" b="0" dirty="0">
                <a:effectLst/>
                <a:latin typeface="Menlo" panose="020B0609030804020204" pitchFamily="49" charset="0"/>
              </a:rPr>
              <a:t>(0) </a:t>
            </a:r>
          </a:p>
          <a:p>
            <a:r>
              <a:rPr lang="en-IN" b="0" dirty="0" err="1">
                <a:effectLst/>
                <a:latin typeface="Menlo" panose="020B0609030804020204" pitchFamily="49" charset="0"/>
              </a:rPr>
              <a:t>cv.destroyAllWindows</a:t>
            </a:r>
            <a:r>
              <a:rPr lang="en-IN" b="0" dirty="0">
                <a:effectLst/>
                <a:latin typeface="Menlo" panose="020B0609030804020204" pitchFamily="49" charset="0"/>
              </a:rPr>
              <a:t>() </a:t>
            </a:r>
          </a:p>
          <a:p>
            <a:br>
              <a:rPr lang="en-IN" b="0" dirty="0">
                <a:effectLst/>
                <a:latin typeface="Menlo" panose="020B0609030804020204" pitchFamily="49" charset="0"/>
              </a:rPr>
            </a:br>
            <a:r>
              <a:rPr lang="en-IN" b="0" dirty="0">
                <a:effectLst/>
                <a:latin typeface="Menlo" panose="020B0609030804020204" pitchFamily="49" charset="0"/>
              </a:rPr>
              <a:t>#</a:t>
            </a:r>
            <a:r>
              <a:rPr lang="en-IN" b="0" dirty="0" err="1">
                <a:effectLst/>
                <a:latin typeface="Menlo" panose="020B0609030804020204" pitchFamily="49" charset="0"/>
              </a:rPr>
              <a:t>Transalition</a:t>
            </a:r>
            <a:endParaRPr lang="en-IN" b="0" dirty="0">
              <a:effectLst/>
              <a:latin typeface="Menlo" panose="020B0609030804020204" pitchFamily="49" charset="0"/>
            </a:endParaRPr>
          </a:p>
          <a:p>
            <a:r>
              <a:rPr lang="en-IN" b="0" dirty="0" err="1">
                <a:effectLst/>
                <a:latin typeface="Menlo" panose="020B0609030804020204" pitchFamily="49" charset="0"/>
              </a:rPr>
              <a:t>rows,cols</a:t>
            </a:r>
            <a:r>
              <a:rPr lang="en-IN" b="0" dirty="0">
                <a:effectLst/>
                <a:latin typeface="Menlo" panose="020B0609030804020204" pitchFamily="49" charset="0"/>
              </a:rPr>
              <a:t> = </a:t>
            </a:r>
            <a:r>
              <a:rPr lang="en-IN" b="0" dirty="0" err="1">
                <a:effectLst/>
                <a:latin typeface="Menlo" panose="020B0609030804020204" pitchFamily="49" charset="0"/>
              </a:rPr>
              <a:t>img.shape</a:t>
            </a:r>
            <a:endParaRPr lang="en-IN" b="0" dirty="0">
              <a:effectLst/>
              <a:latin typeface="Menlo" panose="020B0609030804020204" pitchFamily="49" charset="0"/>
            </a:endParaRPr>
          </a:p>
          <a:p>
            <a:r>
              <a:rPr lang="en-IN" b="0" dirty="0">
                <a:effectLst/>
                <a:latin typeface="Menlo" panose="020B0609030804020204" pitchFamily="49" charset="0"/>
              </a:rPr>
              <a:t>M = np.float32([[1,0,100],[0,1,50]])</a:t>
            </a:r>
          </a:p>
          <a:p>
            <a:r>
              <a:rPr lang="en-IN" b="0" dirty="0" err="1">
                <a:effectLst/>
                <a:latin typeface="Menlo" panose="020B0609030804020204" pitchFamily="49" charset="0"/>
              </a:rPr>
              <a:t>dst</a:t>
            </a:r>
            <a:r>
              <a:rPr lang="en-IN" b="0" dirty="0">
                <a:effectLst/>
                <a:latin typeface="Menlo" panose="020B0609030804020204" pitchFamily="49" charset="0"/>
              </a:rPr>
              <a:t> = </a:t>
            </a:r>
            <a:r>
              <a:rPr lang="en-IN" b="0" dirty="0" err="1">
                <a:effectLst/>
                <a:latin typeface="Menlo" panose="020B0609030804020204" pitchFamily="49" charset="0"/>
              </a:rPr>
              <a:t>cv.warpAffine</a:t>
            </a:r>
            <a:r>
              <a:rPr lang="en-IN" b="0" dirty="0">
                <a:effectLst/>
                <a:latin typeface="Menlo" panose="020B0609030804020204" pitchFamily="49" charset="0"/>
              </a:rPr>
              <a:t>(</a:t>
            </a:r>
            <a:r>
              <a:rPr lang="en-IN" b="0" dirty="0" err="1">
                <a:effectLst/>
                <a:latin typeface="Menlo" panose="020B0609030804020204" pitchFamily="49" charset="0"/>
              </a:rPr>
              <a:t>img,M</a:t>
            </a:r>
            <a:r>
              <a:rPr lang="en-IN" b="0" dirty="0">
                <a:effectLst/>
                <a:latin typeface="Menlo" panose="020B0609030804020204" pitchFamily="49" charset="0"/>
              </a:rPr>
              <a:t>,(</a:t>
            </a:r>
            <a:r>
              <a:rPr lang="en-IN" b="0" dirty="0" err="1">
                <a:effectLst/>
                <a:latin typeface="Menlo" panose="020B0609030804020204" pitchFamily="49" charset="0"/>
              </a:rPr>
              <a:t>cols,rows</a:t>
            </a:r>
            <a:r>
              <a:rPr lang="en-IN" b="0" dirty="0">
                <a:effectLst/>
                <a:latin typeface="Menlo" panose="020B0609030804020204" pitchFamily="49" charset="0"/>
              </a:rPr>
              <a:t>))</a:t>
            </a:r>
          </a:p>
          <a:p>
            <a:r>
              <a:rPr lang="en-IN" b="0" dirty="0" err="1">
                <a:effectLst/>
                <a:latin typeface="Menlo" panose="020B0609030804020204" pitchFamily="49" charset="0"/>
              </a:rPr>
              <a:t>cv.imshow</a:t>
            </a:r>
            <a:r>
              <a:rPr lang="en-IN" b="0" dirty="0">
                <a:effectLst/>
                <a:latin typeface="Menlo" panose="020B0609030804020204" pitchFamily="49" charset="0"/>
              </a:rPr>
              <a:t>('Translation image',</a:t>
            </a:r>
            <a:r>
              <a:rPr lang="en-IN" b="0" dirty="0" err="1">
                <a:effectLst/>
                <a:latin typeface="Menlo" panose="020B0609030804020204" pitchFamily="49" charset="0"/>
              </a:rPr>
              <a:t>dst</a:t>
            </a:r>
            <a:r>
              <a:rPr lang="en-IN" b="0" dirty="0">
                <a:effectLst/>
                <a:latin typeface="Menlo" panose="020B0609030804020204" pitchFamily="49" charset="0"/>
              </a:rPr>
              <a:t>)</a:t>
            </a:r>
          </a:p>
          <a:p>
            <a:r>
              <a:rPr lang="en-IN" b="0" dirty="0" err="1">
                <a:effectLst/>
                <a:latin typeface="Menlo" panose="020B0609030804020204" pitchFamily="49" charset="0"/>
              </a:rPr>
              <a:t>cv.waitKey</a:t>
            </a:r>
            <a:r>
              <a:rPr lang="en-IN" b="0" dirty="0">
                <a:effectLst/>
                <a:latin typeface="Menlo" panose="020B0609030804020204" pitchFamily="49" charset="0"/>
              </a:rPr>
              <a:t>(0)</a:t>
            </a:r>
          </a:p>
          <a:p>
            <a:r>
              <a:rPr lang="en-IN" b="0" dirty="0" err="1">
                <a:effectLst/>
                <a:latin typeface="Menlo" panose="020B0609030804020204" pitchFamily="49" charset="0"/>
              </a:rPr>
              <a:t>cv.destroyAllWindows</a:t>
            </a:r>
            <a:r>
              <a:rPr lang="en-IN" b="0" dirty="0">
                <a:effectLst/>
                <a:latin typeface="Menlo" panose="020B0609030804020204" pitchFamily="49" charset="0"/>
              </a:rPr>
              <a:t>() </a:t>
            </a:r>
          </a:p>
          <a:p>
            <a:br>
              <a:rPr lang="en-IN" b="0" dirty="0">
                <a:effectLst/>
                <a:latin typeface="Menlo" panose="020B0609030804020204" pitchFamily="49" charset="0"/>
              </a:rPr>
            </a:br>
            <a:r>
              <a:rPr lang="en-IN" b="0" dirty="0">
                <a:effectLst/>
                <a:latin typeface="Menlo" panose="020B0609030804020204" pitchFamily="49" charset="0"/>
              </a:rPr>
              <a:t>#</a:t>
            </a:r>
            <a:r>
              <a:rPr lang="en-IN" b="0" dirty="0" err="1">
                <a:effectLst/>
                <a:latin typeface="Menlo" panose="020B0609030804020204" pitchFamily="49" charset="0"/>
              </a:rPr>
              <a:t>Scaledimage</a:t>
            </a:r>
            <a:endParaRPr lang="en-IN" b="0" dirty="0">
              <a:effectLst/>
              <a:latin typeface="Menlo" panose="020B0609030804020204" pitchFamily="49" charset="0"/>
            </a:endParaRPr>
          </a:p>
          <a:p>
            <a:r>
              <a:rPr lang="en-IN" b="0" dirty="0">
                <a:effectLst/>
                <a:latin typeface="Menlo" panose="020B0609030804020204" pitchFamily="49" charset="0"/>
              </a:rPr>
              <a:t>res = </a:t>
            </a:r>
            <a:r>
              <a:rPr lang="en-IN" b="0" dirty="0" err="1">
                <a:effectLst/>
                <a:latin typeface="Menlo" panose="020B0609030804020204" pitchFamily="49" charset="0"/>
              </a:rPr>
              <a:t>cv.resize</a:t>
            </a:r>
            <a:r>
              <a:rPr lang="en-IN" b="0" dirty="0">
                <a:effectLst/>
                <a:latin typeface="Menlo" panose="020B0609030804020204" pitchFamily="49" charset="0"/>
              </a:rPr>
              <a:t>(</a:t>
            </a:r>
            <a:r>
              <a:rPr lang="en-IN" b="0" dirty="0" err="1">
                <a:effectLst/>
                <a:latin typeface="Menlo" panose="020B0609030804020204" pitchFamily="49" charset="0"/>
              </a:rPr>
              <a:t>img,None,fx</a:t>
            </a:r>
            <a:r>
              <a:rPr lang="en-IN" b="0" dirty="0">
                <a:effectLst/>
                <a:latin typeface="Menlo" panose="020B0609030804020204" pitchFamily="49" charset="0"/>
              </a:rPr>
              <a:t>=2.75, </a:t>
            </a:r>
            <a:r>
              <a:rPr lang="en-IN" b="0" dirty="0" err="1">
                <a:effectLst/>
                <a:latin typeface="Menlo" panose="020B0609030804020204" pitchFamily="49" charset="0"/>
              </a:rPr>
              <a:t>fy</a:t>
            </a:r>
            <a:r>
              <a:rPr lang="en-IN" b="0" dirty="0">
                <a:effectLst/>
                <a:latin typeface="Menlo" panose="020B0609030804020204" pitchFamily="49" charset="0"/>
              </a:rPr>
              <a:t>=2.5, interpolation = </a:t>
            </a:r>
            <a:r>
              <a:rPr lang="en-IN" b="0" dirty="0" err="1">
                <a:effectLst/>
                <a:latin typeface="Menlo" panose="020B0609030804020204" pitchFamily="49" charset="0"/>
              </a:rPr>
              <a:t>cv.INTER_CUBIC</a:t>
            </a:r>
            <a:r>
              <a:rPr lang="en-IN" b="0" dirty="0">
                <a:effectLst/>
                <a:latin typeface="Menlo" panose="020B0609030804020204" pitchFamily="49" charset="0"/>
              </a:rPr>
              <a:t>) </a:t>
            </a:r>
          </a:p>
          <a:p>
            <a:r>
              <a:rPr lang="en-IN" b="0" dirty="0" err="1">
                <a:effectLst/>
                <a:latin typeface="Menlo" panose="020B0609030804020204" pitchFamily="49" charset="0"/>
              </a:rPr>
              <a:t>cv.imshow</a:t>
            </a:r>
            <a:r>
              <a:rPr lang="en-IN" b="0" dirty="0">
                <a:effectLst/>
                <a:latin typeface="Menlo" panose="020B0609030804020204" pitchFamily="49" charset="0"/>
              </a:rPr>
              <a:t>("Scaled </a:t>
            </a:r>
            <a:r>
              <a:rPr lang="en-IN" b="0" dirty="0" err="1">
                <a:effectLst/>
                <a:latin typeface="Menlo" panose="020B0609030804020204" pitchFamily="49" charset="0"/>
              </a:rPr>
              <a:t>Image",res</a:t>
            </a:r>
            <a:r>
              <a:rPr lang="en-IN" b="0" dirty="0">
                <a:effectLst/>
                <a:latin typeface="Menlo" panose="020B0609030804020204" pitchFamily="49" charset="0"/>
              </a:rPr>
              <a:t>) </a:t>
            </a:r>
          </a:p>
          <a:p>
            <a:r>
              <a:rPr lang="en-IN" b="0" dirty="0" err="1">
                <a:effectLst/>
                <a:latin typeface="Menlo" panose="020B0609030804020204" pitchFamily="49" charset="0"/>
              </a:rPr>
              <a:t>cv.waitKey</a:t>
            </a:r>
            <a:r>
              <a:rPr lang="en-IN" b="0" dirty="0">
                <a:effectLst/>
                <a:latin typeface="Menlo" panose="020B0609030804020204" pitchFamily="49" charset="0"/>
              </a:rPr>
              <a:t>(0) </a:t>
            </a:r>
          </a:p>
          <a:p>
            <a:r>
              <a:rPr lang="en-IN" b="0" dirty="0" err="1">
                <a:effectLst/>
                <a:latin typeface="Menlo" panose="020B0609030804020204" pitchFamily="49" charset="0"/>
              </a:rPr>
              <a:t>cv.destroyAllWindows</a:t>
            </a:r>
            <a:r>
              <a:rPr lang="en-IN" b="0" dirty="0">
                <a:effectLst/>
                <a:latin typeface="Menlo" panose="020B0609030804020204" pitchFamily="49" charset="0"/>
              </a:rPr>
              <a:t>() </a:t>
            </a:r>
          </a:p>
          <a:p>
            <a:br>
              <a:rPr lang="en-IN" b="0" dirty="0">
                <a:effectLst/>
                <a:latin typeface="Menlo" panose="020B0609030804020204" pitchFamily="49" charset="0"/>
              </a:rPr>
            </a:br>
            <a:br>
              <a:rPr lang="en-IN" b="0" dirty="0">
                <a:effectLst/>
                <a:latin typeface="Menlo" panose="020B0609030804020204" pitchFamily="49" charset="0"/>
              </a:rPr>
            </a:br>
            <a:endParaRPr lang="en-IN" b="0" dirty="0">
              <a:effectLst/>
              <a:latin typeface="Menlo" panose="020B0609030804020204" pitchFamily="49" charset="0"/>
            </a:endParaRPr>
          </a:p>
        </p:txBody>
      </p:sp>
    </p:spTree>
    <p:extLst>
      <p:ext uri="{BB962C8B-B14F-4D97-AF65-F5344CB8AC3E}">
        <p14:creationId xmlns:p14="http://schemas.microsoft.com/office/powerpoint/2010/main" val="973154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PANTONE</a:t>
            </a:r>
            <a:r>
              <a:rPr lang="en-GB" baseline="30000" dirty="0"/>
              <a:t>®</a:t>
            </a:r>
            <a:br>
              <a:rPr lang="en-GB" dirty="0"/>
            </a:br>
            <a:r>
              <a:rPr lang="en-GB" dirty="0"/>
              <a:t>COLOUR OF THE YEAR 2022</a:t>
            </a:r>
          </a:p>
        </p:txBody>
      </p:sp>
      <p:sp>
        <p:nvSpPr>
          <p:cNvPr id="3" name="TextBox 2">
            <a:extLst>
              <a:ext uri="{FF2B5EF4-FFF2-40B4-BE49-F238E27FC236}">
                <a16:creationId xmlns:a16="http://schemas.microsoft.com/office/drawing/2014/main" id="{D9EC507D-9FE2-749C-5810-368B459775EF}"/>
              </a:ext>
            </a:extLst>
          </p:cNvPr>
          <p:cNvSpPr txBox="1"/>
          <p:nvPr/>
        </p:nvSpPr>
        <p:spPr>
          <a:xfrm>
            <a:off x="420414" y="451944"/>
            <a:ext cx="11414234" cy="4801314"/>
          </a:xfrm>
          <a:prstGeom prst="rect">
            <a:avLst/>
          </a:prstGeom>
          <a:noFill/>
        </p:spPr>
        <p:txBody>
          <a:bodyPr wrap="square" rtlCol="0">
            <a:spAutoFit/>
          </a:bodyPr>
          <a:lstStyle/>
          <a:p>
            <a:r>
              <a:rPr lang="en-IN" b="0" dirty="0">
                <a:effectLst/>
                <a:latin typeface="Menlo" panose="020B0609030804020204" pitchFamily="49" charset="0"/>
              </a:rPr>
              <a:t>#Rotation</a:t>
            </a:r>
          </a:p>
          <a:p>
            <a:r>
              <a:rPr lang="en-IN" b="0" dirty="0">
                <a:effectLst/>
                <a:latin typeface="Menlo" panose="020B0609030804020204" pitchFamily="49" charset="0"/>
              </a:rPr>
              <a:t>dip= cv.getRotationMatrix2D(((cols-1)/2.0,(rows-1)/2.0),90,1)</a:t>
            </a:r>
          </a:p>
          <a:p>
            <a:r>
              <a:rPr lang="en-IN" b="0" dirty="0">
                <a:effectLst/>
                <a:latin typeface="Menlo" panose="020B0609030804020204" pitchFamily="49" charset="0"/>
              </a:rPr>
              <a:t>rt= </a:t>
            </a:r>
            <a:r>
              <a:rPr lang="en-IN" b="0" dirty="0" err="1">
                <a:effectLst/>
                <a:latin typeface="Menlo" panose="020B0609030804020204" pitchFamily="49" charset="0"/>
              </a:rPr>
              <a:t>cv.warpAffine</a:t>
            </a:r>
            <a:r>
              <a:rPr lang="en-IN" b="0" dirty="0">
                <a:effectLst/>
                <a:latin typeface="Menlo" panose="020B0609030804020204" pitchFamily="49" charset="0"/>
              </a:rPr>
              <a:t>(</a:t>
            </a:r>
            <a:r>
              <a:rPr lang="en-IN" b="0" dirty="0" err="1">
                <a:effectLst/>
                <a:latin typeface="Menlo" panose="020B0609030804020204" pitchFamily="49" charset="0"/>
              </a:rPr>
              <a:t>img,dip</a:t>
            </a:r>
            <a:r>
              <a:rPr lang="en-IN" b="0" dirty="0">
                <a:effectLst/>
                <a:latin typeface="Menlo" panose="020B0609030804020204" pitchFamily="49" charset="0"/>
              </a:rPr>
              <a:t>,(</a:t>
            </a:r>
            <a:r>
              <a:rPr lang="en-IN" b="0" dirty="0" err="1">
                <a:effectLst/>
                <a:latin typeface="Menlo" panose="020B0609030804020204" pitchFamily="49" charset="0"/>
              </a:rPr>
              <a:t>cols,rows</a:t>
            </a:r>
            <a:r>
              <a:rPr lang="en-IN" b="0" dirty="0">
                <a:effectLst/>
                <a:latin typeface="Menlo" panose="020B0609030804020204" pitchFamily="49" charset="0"/>
              </a:rPr>
              <a:t>)) </a:t>
            </a:r>
          </a:p>
          <a:p>
            <a:r>
              <a:rPr lang="en-IN" b="0" dirty="0" err="1">
                <a:effectLst/>
                <a:latin typeface="Menlo" panose="020B0609030804020204" pitchFamily="49" charset="0"/>
              </a:rPr>
              <a:t>cv.imshow</a:t>
            </a:r>
            <a:r>
              <a:rPr lang="en-IN" b="0" dirty="0">
                <a:effectLst/>
                <a:latin typeface="Menlo" panose="020B0609030804020204" pitchFamily="49" charset="0"/>
              </a:rPr>
              <a:t>("Rotated </a:t>
            </a:r>
            <a:r>
              <a:rPr lang="en-IN" b="0" dirty="0" err="1">
                <a:effectLst/>
                <a:latin typeface="Menlo" panose="020B0609030804020204" pitchFamily="49" charset="0"/>
              </a:rPr>
              <a:t>Image",rt</a:t>
            </a:r>
            <a:r>
              <a:rPr lang="en-IN" b="0" dirty="0">
                <a:effectLst/>
                <a:latin typeface="Menlo" panose="020B0609030804020204" pitchFamily="49" charset="0"/>
              </a:rPr>
              <a:t>) </a:t>
            </a:r>
          </a:p>
          <a:p>
            <a:r>
              <a:rPr lang="en-IN" b="0" dirty="0" err="1">
                <a:effectLst/>
                <a:latin typeface="Menlo" panose="020B0609030804020204" pitchFamily="49" charset="0"/>
              </a:rPr>
              <a:t>cv.waitKey</a:t>
            </a:r>
            <a:r>
              <a:rPr lang="en-IN" b="0" dirty="0">
                <a:effectLst/>
                <a:latin typeface="Menlo" panose="020B0609030804020204" pitchFamily="49" charset="0"/>
              </a:rPr>
              <a:t>(0) </a:t>
            </a:r>
          </a:p>
          <a:p>
            <a:r>
              <a:rPr lang="en-IN" b="0" dirty="0" err="1">
                <a:effectLst/>
                <a:latin typeface="Menlo" panose="020B0609030804020204" pitchFamily="49" charset="0"/>
              </a:rPr>
              <a:t>cv.destroyAllWindows</a:t>
            </a:r>
            <a:r>
              <a:rPr lang="en-IN" b="0" dirty="0">
                <a:effectLst/>
                <a:latin typeface="Menlo" panose="020B0609030804020204" pitchFamily="49" charset="0"/>
              </a:rPr>
              <a:t>() </a:t>
            </a:r>
          </a:p>
          <a:p>
            <a:br>
              <a:rPr lang="en-IN" b="0" dirty="0">
                <a:effectLst/>
                <a:latin typeface="Menlo" panose="020B0609030804020204" pitchFamily="49" charset="0"/>
              </a:rPr>
            </a:br>
            <a:r>
              <a:rPr lang="en-IN" b="0" dirty="0">
                <a:effectLst/>
                <a:latin typeface="Menlo" panose="020B0609030804020204" pitchFamily="49" charset="0"/>
              </a:rPr>
              <a:t>#shrinking and zooming </a:t>
            </a:r>
          </a:p>
          <a:p>
            <a:r>
              <a:rPr lang="en-IN" b="0" dirty="0">
                <a:effectLst/>
                <a:latin typeface="Menlo" panose="020B0609030804020204" pitchFamily="49" charset="0"/>
              </a:rPr>
              <a:t>shrink = </a:t>
            </a:r>
            <a:r>
              <a:rPr lang="en-IN" b="0" dirty="0" err="1">
                <a:effectLst/>
                <a:latin typeface="Menlo" panose="020B0609030804020204" pitchFamily="49" charset="0"/>
              </a:rPr>
              <a:t>cv.resize</a:t>
            </a:r>
            <a:r>
              <a:rPr lang="en-IN" b="0" dirty="0">
                <a:effectLst/>
                <a:latin typeface="Menlo" panose="020B0609030804020204" pitchFamily="49" charset="0"/>
              </a:rPr>
              <a:t>(</a:t>
            </a:r>
            <a:r>
              <a:rPr lang="en-IN" b="0" dirty="0" err="1">
                <a:effectLst/>
                <a:latin typeface="Menlo" panose="020B0609030804020204" pitchFamily="49" charset="0"/>
              </a:rPr>
              <a:t>img,None,fx</a:t>
            </a:r>
            <a:r>
              <a:rPr lang="en-IN" b="0" dirty="0">
                <a:effectLst/>
                <a:latin typeface="Menlo" panose="020B0609030804020204" pitchFamily="49" charset="0"/>
              </a:rPr>
              <a:t>=0.25, </a:t>
            </a:r>
            <a:r>
              <a:rPr lang="en-IN" b="0" dirty="0" err="1">
                <a:effectLst/>
                <a:latin typeface="Menlo" panose="020B0609030804020204" pitchFamily="49" charset="0"/>
              </a:rPr>
              <a:t>fy</a:t>
            </a:r>
            <a:r>
              <a:rPr lang="en-IN" b="0" dirty="0">
                <a:effectLst/>
                <a:latin typeface="Menlo" panose="020B0609030804020204" pitchFamily="49" charset="0"/>
              </a:rPr>
              <a:t>=0.25, interpolation = </a:t>
            </a:r>
            <a:r>
              <a:rPr lang="en-IN" b="0" dirty="0" err="1">
                <a:effectLst/>
                <a:latin typeface="Menlo" panose="020B0609030804020204" pitchFamily="49" charset="0"/>
              </a:rPr>
              <a:t>cv.INTER_AREA</a:t>
            </a:r>
            <a:r>
              <a:rPr lang="en-IN" b="0" dirty="0">
                <a:effectLst/>
                <a:latin typeface="Menlo" panose="020B0609030804020204" pitchFamily="49" charset="0"/>
              </a:rPr>
              <a:t>) </a:t>
            </a:r>
          </a:p>
          <a:p>
            <a:r>
              <a:rPr lang="en-IN" b="0" dirty="0" err="1">
                <a:effectLst/>
                <a:latin typeface="Menlo" panose="020B0609030804020204" pitchFamily="49" charset="0"/>
              </a:rPr>
              <a:t>cv.imshow</a:t>
            </a:r>
            <a:r>
              <a:rPr lang="en-IN" b="0" dirty="0">
                <a:effectLst/>
                <a:latin typeface="Menlo" panose="020B0609030804020204" pitchFamily="49" charset="0"/>
              </a:rPr>
              <a:t>("</a:t>
            </a:r>
            <a:r>
              <a:rPr lang="en-IN" b="0" dirty="0" err="1">
                <a:effectLst/>
                <a:latin typeface="Menlo" panose="020B0609030804020204" pitchFamily="49" charset="0"/>
              </a:rPr>
              <a:t>Shrinking",shrink</a:t>
            </a:r>
            <a:r>
              <a:rPr lang="en-IN" b="0" dirty="0">
                <a:effectLst/>
                <a:latin typeface="Menlo" panose="020B0609030804020204" pitchFamily="49" charset="0"/>
              </a:rPr>
              <a:t>) </a:t>
            </a:r>
          </a:p>
          <a:p>
            <a:r>
              <a:rPr lang="en-IN" b="0" dirty="0" err="1">
                <a:effectLst/>
                <a:latin typeface="Menlo" panose="020B0609030804020204" pitchFamily="49" charset="0"/>
              </a:rPr>
              <a:t>cv.waitKey</a:t>
            </a:r>
            <a:r>
              <a:rPr lang="en-IN" b="0" dirty="0">
                <a:effectLst/>
                <a:latin typeface="Menlo" panose="020B0609030804020204" pitchFamily="49" charset="0"/>
              </a:rPr>
              <a:t>(0) </a:t>
            </a:r>
          </a:p>
          <a:p>
            <a:r>
              <a:rPr lang="en-IN" b="0" dirty="0" err="1">
                <a:effectLst/>
                <a:latin typeface="Menlo" panose="020B0609030804020204" pitchFamily="49" charset="0"/>
              </a:rPr>
              <a:t>cv.destroyAllWindows</a:t>
            </a:r>
            <a:r>
              <a:rPr lang="en-IN" b="0" dirty="0">
                <a:effectLst/>
                <a:latin typeface="Menlo" panose="020B0609030804020204" pitchFamily="49" charset="0"/>
              </a:rPr>
              <a:t>() </a:t>
            </a:r>
          </a:p>
          <a:p>
            <a:br>
              <a:rPr lang="en-IN" b="0" dirty="0">
                <a:effectLst/>
                <a:latin typeface="Menlo" panose="020B0609030804020204" pitchFamily="49" charset="0"/>
              </a:rPr>
            </a:br>
            <a:r>
              <a:rPr lang="en-IN" b="0" dirty="0">
                <a:effectLst/>
                <a:latin typeface="Menlo" panose="020B0609030804020204" pitchFamily="49" charset="0"/>
              </a:rPr>
              <a:t>zoom= </a:t>
            </a:r>
            <a:r>
              <a:rPr lang="en-IN" b="0" dirty="0" err="1">
                <a:effectLst/>
                <a:latin typeface="Menlo" panose="020B0609030804020204" pitchFamily="49" charset="0"/>
              </a:rPr>
              <a:t>cv.resize</a:t>
            </a:r>
            <a:r>
              <a:rPr lang="en-IN" b="0" dirty="0">
                <a:effectLst/>
                <a:latin typeface="Menlo" panose="020B0609030804020204" pitchFamily="49" charset="0"/>
              </a:rPr>
              <a:t>(</a:t>
            </a:r>
            <a:r>
              <a:rPr lang="en-IN" b="0" dirty="0" err="1">
                <a:effectLst/>
                <a:latin typeface="Menlo" panose="020B0609030804020204" pitchFamily="49" charset="0"/>
              </a:rPr>
              <a:t>img,None,fx</a:t>
            </a:r>
            <a:r>
              <a:rPr lang="en-IN" b="0" dirty="0">
                <a:effectLst/>
                <a:latin typeface="Menlo" panose="020B0609030804020204" pitchFamily="49" charset="0"/>
              </a:rPr>
              <a:t>=2, </a:t>
            </a:r>
            <a:r>
              <a:rPr lang="en-IN" b="0" dirty="0" err="1">
                <a:effectLst/>
                <a:latin typeface="Menlo" panose="020B0609030804020204" pitchFamily="49" charset="0"/>
              </a:rPr>
              <a:t>fy</a:t>
            </a:r>
            <a:r>
              <a:rPr lang="en-IN" b="0" dirty="0">
                <a:effectLst/>
                <a:latin typeface="Menlo" panose="020B0609030804020204" pitchFamily="49" charset="0"/>
              </a:rPr>
              <a:t>=2, interpolation = </a:t>
            </a:r>
            <a:r>
              <a:rPr lang="en-IN" b="0" dirty="0" err="1">
                <a:effectLst/>
                <a:latin typeface="Menlo" panose="020B0609030804020204" pitchFamily="49" charset="0"/>
              </a:rPr>
              <a:t>cv.INTER_LINEAR</a:t>
            </a:r>
            <a:r>
              <a:rPr lang="en-IN" b="0" dirty="0">
                <a:effectLst/>
                <a:latin typeface="Menlo" panose="020B0609030804020204" pitchFamily="49" charset="0"/>
              </a:rPr>
              <a:t>) </a:t>
            </a:r>
          </a:p>
          <a:p>
            <a:r>
              <a:rPr lang="en-IN" b="0" dirty="0" err="1">
                <a:effectLst/>
                <a:latin typeface="Menlo" panose="020B0609030804020204" pitchFamily="49" charset="0"/>
              </a:rPr>
              <a:t>cv.imshow</a:t>
            </a:r>
            <a:r>
              <a:rPr lang="en-IN" b="0" dirty="0">
                <a:effectLst/>
                <a:latin typeface="Menlo" panose="020B0609030804020204" pitchFamily="49" charset="0"/>
              </a:rPr>
              <a:t>("</a:t>
            </a:r>
            <a:r>
              <a:rPr lang="en-IN" b="0" dirty="0" err="1">
                <a:effectLst/>
                <a:latin typeface="Menlo" panose="020B0609030804020204" pitchFamily="49" charset="0"/>
              </a:rPr>
              <a:t>Zooming",zoom</a:t>
            </a:r>
            <a:r>
              <a:rPr lang="en-IN" b="0" dirty="0">
                <a:effectLst/>
                <a:latin typeface="Menlo" panose="020B0609030804020204" pitchFamily="49" charset="0"/>
              </a:rPr>
              <a:t>) </a:t>
            </a:r>
          </a:p>
          <a:p>
            <a:r>
              <a:rPr lang="en-IN" b="0" dirty="0" err="1">
                <a:effectLst/>
                <a:latin typeface="Menlo" panose="020B0609030804020204" pitchFamily="49" charset="0"/>
              </a:rPr>
              <a:t>cv.waitKey</a:t>
            </a:r>
            <a:r>
              <a:rPr lang="en-IN" b="0" dirty="0">
                <a:effectLst/>
                <a:latin typeface="Menlo" panose="020B0609030804020204" pitchFamily="49" charset="0"/>
              </a:rPr>
              <a:t>(0) </a:t>
            </a:r>
          </a:p>
          <a:p>
            <a:r>
              <a:rPr lang="en-IN" b="0" dirty="0" err="1">
                <a:effectLst/>
                <a:latin typeface="Menlo" panose="020B0609030804020204" pitchFamily="49" charset="0"/>
              </a:rPr>
              <a:t>cv.destroyAllWindows</a:t>
            </a:r>
            <a:r>
              <a:rPr lang="en-IN" b="0" dirty="0">
                <a:effectLst/>
                <a:latin typeface="Menlo" panose="020B0609030804020204" pitchFamily="49" charset="0"/>
              </a:rPr>
              <a:t>() </a:t>
            </a:r>
          </a:p>
        </p:txBody>
      </p:sp>
    </p:spTree>
    <p:extLst>
      <p:ext uri="{BB962C8B-B14F-4D97-AF65-F5344CB8AC3E}">
        <p14:creationId xmlns:p14="http://schemas.microsoft.com/office/powerpoint/2010/main" val="414259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a:t>PANTONE</a:t>
            </a:r>
            <a:r>
              <a:rPr lang="en-GB" baseline="30000"/>
              <a:t>®</a:t>
            </a:r>
            <a:br>
              <a:rPr lang="en-GB"/>
            </a:br>
            <a:r>
              <a:rPr lang="en-GB"/>
              <a:t>COLOUR OF THE YEAR 2022</a:t>
            </a:r>
          </a:p>
        </p:txBody>
      </p:sp>
      <p:sp>
        <p:nvSpPr>
          <p:cNvPr id="2" name="TextBox 1">
            <a:extLst>
              <a:ext uri="{FF2B5EF4-FFF2-40B4-BE49-F238E27FC236}">
                <a16:creationId xmlns:a16="http://schemas.microsoft.com/office/drawing/2014/main" id="{24F14118-41DA-05CA-3746-2400DFFF6754}"/>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5" name="Picture 4">
            <a:extLst>
              <a:ext uri="{FF2B5EF4-FFF2-40B4-BE49-F238E27FC236}">
                <a16:creationId xmlns:a16="http://schemas.microsoft.com/office/drawing/2014/main" id="{09659099-C46B-C1E3-E630-CC463DDBE9FF}"/>
              </a:ext>
            </a:extLst>
          </p:cNvPr>
          <p:cNvPicPr>
            <a:picLocks noChangeAspect="1"/>
          </p:cNvPicPr>
          <p:nvPr/>
        </p:nvPicPr>
        <p:blipFill>
          <a:blip r:embed="rId3"/>
          <a:stretch>
            <a:fillRect/>
          </a:stretch>
        </p:blipFill>
        <p:spPr>
          <a:xfrm>
            <a:off x="457200" y="984044"/>
            <a:ext cx="6174828" cy="3894890"/>
          </a:xfrm>
          <a:prstGeom prst="rect">
            <a:avLst/>
          </a:prstGeom>
        </p:spPr>
      </p:pic>
      <p:pic>
        <p:nvPicPr>
          <p:cNvPr id="8" name="Picture 7">
            <a:extLst>
              <a:ext uri="{FF2B5EF4-FFF2-40B4-BE49-F238E27FC236}">
                <a16:creationId xmlns:a16="http://schemas.microsoft.com/office/drawing/2014/main" id="{60159196-317D-AEB8-009B-66D974EB19EA}"/>
              </a:ext>
            </a:extLst>
          </p:cNvPr>
          <p:cNvPicPr>
            <a:picLocks noChangeAspect="1"/>
          </p:cNvPicPr>
          <p:nvPr/>
        </p:nvPicPr>
        <p:blipFill>
          <a:blip r:embed="rId4"/>
          <a:stretch>
            <a:fillRect/>
          </a:stretch>
        </p:blipFill>
        <p:spPr>
          <a:xfrm>
            <a:off x="5202556" y="2404372"/>
            <a:ext cx="6663623" cy="4221323"/>
          </a:xfrm>
          <a:prstGeom prst="rect">
            <a:avLst/>
          </a:prstGeom>
        </p:spPr>
      </p:pic>
    </p:spTree>
    <p:extLst>
      <p:ext uri="{BB962C8B-B14F-4D97-AF65-F5344CB8AC3E}">
        <p14:creationId xmlns:p14="http://schemas.microsoft.com/office/powerpoint/2010/main" val="1102462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36BE79-7ADF-F13D-C0A5-77DF1C9F0F3C}"/>
              </a:ext>
            </a:extLst>
          </p:cNvPr>
          <p:cNvSpPr txBox="1"/>
          <p:nvPr/>
        </p:nvSpPr>
        <p:spPr>
          <a:xfrm>
            <a:off x="141890" y="101996"/>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sp>
        <p:nvSpPr>
          <p:cNvPr id="14" name="Title 13">
            <a:extLst>
              <a:ext uri="{FF2B5EF4-FFF2-40B4-BE49-F238E27FC236}">
                <a16:creationId xmlns:a16="http://schemas.microsoft.com/office/drawing/2014/main" id="{6AEC725D-2646-E13C-70D5-57B0948BC91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800D1D4-F822-EE57-DD7E-90CF01B2B652}"/>
              </a:ext>
            </a:extLst>
          </p:cNvPr>
          <p:cNvPicPr>
            <a:picLocks noChangeAspect="1"/>
          </p:cNvPicPr>
          <p:nvPr/>
        </p:nvPicPr>
        <p:blipFill>
          <a:blip r:embed="rId3"/>
          <a:stretch>
            <a:fillRect/>
          </a:stretch>
        </p:blipFill>
        <p:spPr>
          <a:xfrm>
            <a:off x="141890" y="642050"/>
            <a:ext cx="7252441" cy="4255772"/>
          </a:xfrm>
          <a:prstGeom prst="rect">
            <a:avLst/>
          </a:prstGeom>
        </p:spPr>
      </p:pic>
      <p:pic>
        <p:nvPicPr>
          <p:cNvPr id="6" name="Picture 5">
            <a:extLst>
              <a:ext uri="{FF2B5EF4-FFF2-40B4-BE49-F238E27FC236}">
                <a16:creationId xmlns:a16="http://schemas.microsoft.com/office/drawing/2014/main" id="{7B648D04-AE56-7059-3D79-30E3E625C0E0}"/>
              </a:ext>
            </a:extLst>
          </p:cNvPr>
          <p:cNvPicPr>
            <a:picLocks noChangeAspect="1"/>
          </p:cNvPicPr>
          <p:nvPr/>
        </p:nvPicPr>
        <p:blipFill>
          <a:blip r:embed="rId4"/>
          <a:stretch>
            <a:fillRect/>
          </a:stretch>
        </p:blipFill>
        <p:spPr>
          <a:xfrm>
            <a:off x="4419600" y="1797269"/>
            <a:ext cx="7772400" cy="4941196"/>
          </a:xfrm>
          <a:prstGeom prst="rect">
            <a:avLst/>
          </a:prstGeom>
        </p:spPr>
      </p:pic>
    </p:spTree>
    <p:extLst>
      <p:ext uri="{BB962C8B-B14F-4D97-AF65-F5344CB8AC3E}">
        <p14:creationId xmlns:p14="http://schemas.microsoft.com/office/powerpoint/2010/main" val="140215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PANTONE</a:t>
            </a:r>
            <a:r>
              <a:rPr lang="en-GB" baseline="30000" dirty="0"/>
              <a:t>®</a:t>
            </a:r>
            <a:br>
              <a:rPr lang="en-GB" dirty="0"/>
            </a:br>
            <a:r>
              <a:rPr lang="en-GB" dirty="0"/>
              <a:t>COLOUR OF THE YEAR 2022</a:t>
            </a:r>
          </a:p>
        </p:txBody>
      </p:sp>
      <p:sp>
        <p:nvSpPr>
          <p:cNvPr id="2" name="TextBox 1">
            <a:extLst>
              <a:ext uri="{FF2B5EF4-FFF2-40B4-BE49-F238E27FC236}">
                <a16:creationId xmlns:a16="http://schemas.microsoft.com/office/drawing/2014/main" id="{24F14118-41DA-05CA-3746-2400DFFF6754}"/>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6" name="Picture 5">
            <a:extLst>
              <a:ext uri="{FF2B5EF4-FFF2-40B4-BE49-F238E27FC236}">
                <a16:creationId xmlns:a16="http://schemas.microsoft.com/office/drawing/2014/main" id="{77589205-3B98-13C6-00B2-93B04A31F3CF}"/>
              </a:ext>
            </a:extLst>
          </p:cNvPr>
          <p:cNvPicPr>
            <a:picLocks noChangeAspect="1"/>
          </p:cNvPicPr>
          <p:nvPr/>
        </p:nvPicPr>
        <p:blipFill>
          <a:blip r:embed="rId3"/>
          <a:stretch>
            <a:fillRect/>
          </a:stretch>
        </p:blipFill>
        <p:spPr>
          <a:xfrm>
            <a:off x="457200" y="995014"/>
            <a:ext cx="4230414" cy="2779619"/>
          </a:xfrm>
          <a:prstGeom prst="rect">
            <a:avLst/>
          </a:prstGeom>
        </p:spPr>
      </p:pic>
      <p:pic>
        <p:nvPicPr>
          <p:cNvPr id="9" name="Picture 8">
            <a:extLst>
              <a:ext uri="{FF2B5EF4-FFF2-40B4-BE49-F238E27FC236}">
                <a16:creationId xmlns:a16="http://schemas.microsoft.com/office/drawing/2014/main" id="{984E495B-E2DE-6B59-A3B4-75AA2673A987}"/>
              </a:ext>
            </a:extLst>
          </p:cNvPr>
          <p:cNvPicPr>
            <a:picLocks noChangeAspect="1"/>
          </p:cNvPicPr>
          <p:nvPr/>
        </p:nvPicPr>
        <p:blipFill>
          <a:blip r:embed="rId4"/>
          <a:stretch>
            <a:fillRect/>
          </a:stretch>
        </p:blipFill>
        <p:spPr>
          <a:xfrm>
            <a:off x="4162097" y="1555531"/>
            <a:ext cx="8029903" cy="5112060"/>
          </a:xfrm>
          <a:prstGeom prst="rect">
            <a:avLst/>
          </a:prstGeom>
        </p:spPr>
      </p:pic>
    </p:spTree>
    <p:extLst>
      <p:ext uri="{BB962C8B-B14F-4D97-AF65-F5344CB8AC3E}">
        <p14:creationId xmlns:p14="http://schemas.microsoft.com/office/powerpoint/2010/main" val="245196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1B6CE2-A60B-501F-9D5D-8FB45300766D}"/>
              </a:ext>
            </a:extLst>
          </p:cNvPr>
          <p:cNvSpPr txBox="1"/>
          <p:nvPr/>
        </p:nvSpPr>
        <p:spPr>
          <a:xfrm>
            <a:off x="683172" y="1376856"/>
            <a:ext cx="11014841" cy="1754326"/>
          </a:xfrm>
          <a:prstGeom prst="rect">
            <a:avLst/>
          </a:prstGeom>
          <a:noFill/>
        </p:spPr>
        <p:txBody>
          <a:bodyPr wrap="square" rtlCol="0">
            <a:spAutoFit/>
          </a:bodyPr>
          <a:lstStyle/>
          <a:p>
            <a:r>
              <a:rPr lang="en-US" dirty="0"/>
              <a:t>Convolution is a good way to identify patterns in data that is directly tied to space or time. Adjacent pixels in an image are adjacent for a reason. In the physical world, they collect light from neighboring locations. Time series data has a similar structure. Neighboring data points were produced close together in time and are much more likely to be related then points far apart. This inherent structure is what convolution exploits. It finds local patterns that reoccur in the data. It would not be effective, for instance, if we first scrambled the pixels in an image. That would hide the patterns, the spatial relationships, that convolution tries to learn.</a:t>
            </a:r>
          </a:p>
        </p:txBody>
      </p:sp>
      <p:sp>
        <p:nvSpPr>
          <p:cNvPr id="3" name="TextBox 2">
            <a:extLst>
              <a:ext uri="{FF2B5EF4-FFF2-40B4-BE49-F238E27FC236}">
                <a16:creationId xmlns:a16="http://schemas.microsoft.com/office/drawing/2014/main" id="{F7E42FA8-20D8-851D-8E81-391C8FBF6089}"/>
              </a:ext>
            </a:extLst>
          </p:cNvPr>
          <p:cNvSpPr txBox="1"/>
          <p:nvPr/>
        </p:nvSpPr>
        <p:spPr>
          <a:xfrm>
            <a:off x="683172" y="3304826"/>
            <a:ext cx="10562897" cy="2031325"/>
          </a:xfrm>
          <a:prstGeom prst="rect">
            <a:avLst/>
          </a:prstGeom>
          <a:noFill/>
        </p:spPr>
        <p:txBody>
          <a:bodyPr wrap="square" rtlCol="0">
            <a:spAutoFit/>
          </a:bodyPr>
          <a:lstStyle/>
          <a:p>
            <a:r>
              <a:rPr lang="en-US" dirty="0"/>
              <a:t>The recipe for convolution is surprisingly short:</a:t>
            </a:r>
          </a:p>
          <a:p>
            <a:r>
              <a:rPr lang="en-US" dirty="0"/>
              <a:t>Flip the kernel left to right</a:t>
            </a:r>
          </a:p>
          <a:p>
            <a:r>
              <a:rPr lang="en-US" dirty="0"/>
              <a:t>Step the kernel along the signal one data point at a time</a:t>
            </a:r>
          </a:p>
          <a:p>
            <a:r>
              <a:rPr lang="en-US" dirty="0"/>
              <a:t>At each position, calculate the dot product of the two</a:t>
            </a:r>
          </a:p>
          <a:p>
            <a:r>
              <a:rPr lang="en-US" dirty="0"/>
              <a:t>3.1 Multiply each pair of aligned values together</a:t>
            </a:r>
          </a:p>
          <a:p>
            <a:r>
              <a:rPr lang="en-US" dirty="0"/>
              <a:t>3.2 Add up those products</a:t>
            </a:r>
          </a:p>
          <a:p>
            <a:r>
              <a:rPr lang="en-US" dirty="0"/>
              <a:t>The resulting sequence of dot products is the convolution of the kernel with the signal</a:t>
            </a:r>
          </a:p>
        </p:txBody>
      </p:sp>
      <p:sp>
        <p:nvSpPr>
          <p:cNvPr id="4" name="TextBox 3">
            <a:extLst>
              <a:ext uri="{FF2B5EF4-FFF2-40B4-BE49-F238E27FC236}">
                <a16:creationId xmlns:a16="http://schemas.microsoft.com/office/drawing/2014/main" id="{4F3EC311-3914-11A5-9E9E-8A1F4DC50AA2}"/>
              </a:ext>
            </a:extLst>
          </p:cNvPr>
          <p:cNvSpPr txBox="1"/>
          <p:nvPr/>
        </p:nvSpPr>
        <p:spPr>
          <a:xfrm>
            <a:off x="756745" y="409903"/>
            <a:ext cx="6737131" cy="830997"/>
          </a:xfrm>
          <a:prstGeom prst="rect">
            <a:avLst/>
          </a:prstGeom>
          <a:noFill/>
        </p:spPr>
        <p:txBody>
          <a:bodyPr wrap="square" rtlCol="0">
            <a:spAutoFit/>
          </a:bodyPr>
          <a:lstStyle/>
          <a:p>
            <a:r>
              <a:rPr lang="en-US" sz="4800" dirty="0"/>
              <a:t>CONVOLUTION</a:t>
            </a:r>
          </a:p>
        </p:txBody>
      </p:sp>
      <p:sp>
        <p:nvSpPr>
          <p:cNvPr id="5" name="TextBox 4">
            <a:extLst>
              <a:ext uri="{FF2B5EF4-FFF2-40B4-BE49-F238E27FC236}">
                <a16:creationId xmlns:a16="http://schemas.microsoft.com/office/drawing/2014/main" id="{9D109D20-6C3D-31A1-5438-429B58593134}"/>
              </a:ext>
            </a:extLst>
          </p:cNvPr>
          <p:cNvSpPr txBox="1"/>
          <p:nvPr/>
        </p:nvSpPr>
        <p:spPr>
          <a:xfrm>
            <a:off x="756745" y="5654565"/>
            <a:ext cx="10678509" cy="646331"/>
          </a:xfrm>
          <a:prstGeom prst="rect">
            <a:avLst/>
          </a:prstGeom>
          <a:noFill/>
        </p:spPr>
        <p:txBody>
          <a:bodyPr wrap="square" rtlCol="0">
            <a:spAutoFit/>
          </a:bodyPr>
          <a:lstStyle/>
          <a:p>
            <a:r>
              <a:rPr lang="en-US" dirty="0"/>
              <a:t>In 1D CNN, kernel moves in 1 direction. Input and output data of 1D CNN is 2 dimensional. Mostly used on Time-Series data. In 2D CNN, kernel moves in 2 directions and so on…</a:t>
            </a:r>
          </a:p>
        </p:txBody>
      </p:sp>
    </p:spTree>
    <p:extLst>
      <p:ext uri="{BB962C8B-B14F-4D97-AF65-F5344CB8AC3E}">
        <p14:creationId xmlns:p14="http://schemas.microsoft.com/office/powerpoint/2010/main" val="3064985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2EABCF-E330-E371-CC78-EAAA662829B1}"/>
              </a:ext>
            </a:extLst>
          </p:cNvPr>
          <p:cNvSpPr txBox="1"/>
          <p:nvPr/>
        </p:nvSpPr>
        <p:spPr>
          <a:xfrm>
            <a:off x="220717" y="346840"/>
            <a:ext cx="11309131" cy="5632311"/>
          </a:xfrm>
          <a:prstGeom prst="rect">
            <a:avLst/>
          </a:prstGeom>
          <a:noFill/>
        </p:spPr>
        <p:txBody>
          <a:bodyPr wrap="square" rtlCol="0">
            <a:spAutoFit/>
          </a:bodyPr>
          <a:lstStyle/>
          <a:p>
            <a:r>
              <a:rPr lang="en-IN" b="0" dirty="0">
                <a:effectLst/>
                <a:latin typeface="Menlo" panose="020B0609030804020204" pitchFamily="49" charset="0"/>
              </a:rPr>
              <a:t># Plotting a 1D convoluted graph</a:t>
            </a:r>
          </a:p>
          <a:p>
            <a:r>
              <a:rPr lang="en-IN" b="0" dirty="0">
                <a:effectLst/>
                <a:latin typeface="Menlo" panose="020B0609030804020204" pitchFamily="49" charset="0"/>
              </a:rPr>
              <a:t>import </a:t>
            </a:r>
            <a:r>
              <a:rPr lang="en-IN" b="0" dirty="0" err="1">
                <a:effectLst/>
                <a:latin typeface="Menlo" panose="020B0609030804020204" pitchFamily="49" charset="0"/>
              </a:rPr>
              <a:t>numpy</a:t>
            </a:r>
            <a:r>
              <a:rPr lang="en-IN" b="0" dirty="0">
                <a:effectLst/>
                <a:latin typeface="Menlo" panose="020B0609030804020204" pitchFamily="49" charset="0"/>
              </a:rPr>
              <a:t> as np</a:t>
            </a:r>
          </a:p>
          <a:p>
            <a:r>
              <a:rPr lang="en-IN" b="0" dirty="0">
                <a:effectLst/>
                <a:latin typeface="Menlo" panose="020B0609030804020204" pitchFamily="49" charset="0"/>
              </a:rPr>
              <a:t>import </a:t>
            </a:r>
            <a:r>
              <a:rPr lang="en-IN" b="0" dirty="0" err="1">
                <a:effectLst/>
                <a:latin typeface="Menlo" panose="020B0609030804020204" pitchFamily="49" charset="0"/>
              </a:rPr>
              <a:t>matplotlib.pyplot</a:t>
            </a:r>
            <a:r>
              <a:rPr lang="en-IN" b="0" dirty="0">
                <a:effectLst/>
                <a:latin typeface="Menlo" panose="020B0609030804020204" pitchFamily="49" charset="0"/>
              </a:rPr>
              <a:t> as </a:t>
            </a:r>
            <a:r>
              <a:rPr lang="en-IN" b="0" dirty="0" err="1">
                <a:effectLst/>
                <a:latin typeface="Menlo" panose="020B0609030804020204" pitchFamily="49" charset="0"/>
              </a:rPr>
              <a:t>plt</a:t>
            </a:r>
            <a:endParaRPr lang="en-IN" b="0" dirty="0">
              <a:effectLst/>
              <a:latin typeface="Menlo" panose="020B0609030804020204" pitchFamily="49" charset="0"/>
            </a:endParaRPr>
          </a:p>
          <a:p>
            <a:br>
              <a:rPr lang="en-IN" b="0" dirty="0">
                <a:effectLst/>
                <a:latin typeface="Menlo" panose="020B0609030804020204" pitchFamily="49" charset="0"/>
              </a:rPr>
            </a:br>
            <a:r>
              <a:rPr lang="en-IN" b="0" dirty="0">
                <a:effectLst/>
                <a:latin typeface="Menlo" panose="020B0609030804020204" pitchFamily="49" charset="0"/>
              </a:rPr>
              <a:t>x = </a:t>
            </a:r>
            <a:r>
              <a:rPr lang="en-IN" b="0" dirty="0" err="1">
                <a:effectLst/>
                <a:latin typeface="Menlo" panose="020B0609030804020204" pitchFamily="49" charset="0"/>
              </a:rPr>
              <a:t>np.linspace</a:t>
            </a:r>
            <a:r>
              <a:rPr lang="en-IN" b="0" dirty="0">
                <a:effectLst/>
                <a:latin typeface="Menlo" panose="020B0609030804020204" pitchFamily="49" charset="0"/>
              </a:rPr>
              <a:t>(1,1000,80)</a:t>
            </a:r>
          </a:p>
          <a:p>
            <a:r>
              <a:rPr lang="en-IN" b="0" dirty="0">
                <a:effectLst/>
                <a:latin typeface="Menlo" panose="020B0609030804020204" pitchFamily="49" charset="0"/>
              </a:rPr>
              <a:t>x1 = </a:t>
            </a:r>
            <a:r>
              <a:rPr lang="en-IN" b="0" dirty="0" err="1">
                <a:effectLst/>
                <a:latin typeface="Menlo" panose="020B0609030804020204" pitchFamily="49" charset="0"/>
              </a:rPr>
              <a:t>np.cos</a:t>
            </a:r>
            <a:r>
              <a:rPr lang="en-IN" b="0" dirty="0">
                <a:effectLst/>
                <a:latin typeface="Menlo" panose="020B0609030804020204" pitchFamily="49" charset="0"/>
              </a:rPr>
              <a:t>(x)**2</a:t>
            </a:r>
          </a:p>
          <a:p>
            <a:r>
              <a:rPr lang="en-IN" b="0" dirty="0">
                <a:effectLst/>
                <a:latin typeface="Menlo" panose="020B0609030804020204" pitchFamily="49" charset="0"/>
              </a:rPr>
              <a:t>x2 = </a:t>
            </a:r>
            <a:r>
              <a:rPr lang="en-IN" b="0" dirty="0" err="1">
                <a:effectLst/>
                <a:latin typeface="Menlo" panose="020B0609030804020204" pitchFamily="49" charset="0"/>
              </a:rPr>
              <a:t>np.tanh</a:t>
            </a:r>
            <a:r>
              <a:rPr lang="en-IN" b="0" dirty="0">
                <a:effectLst/>
                <a:latin typeface="Menlo" panose="020B0609030804020204" pitchFamily="49" charset="0"/>
              </a:rPr>
              <a:t>(x)*(</a:t>
            </a:r>
            <a:r>
              <a:rPr lang="en-IN" b="0" dirty="0" err="1">
                <a:effectLst/>
                <a:latin typeface="Menlo" panose="020B0609030804020204" pitchFamily="49" charset="0"/>
              </a:rPr>
              <a:t>np.sin</a:t>
            </a:r>
            <a:r>
              <a:rPr lang="en-IN" b="0" dirty="0">
                <a:effectLst/>
                <a:latin typeface="Menlo" panose="020B0609030804020204" pitchFamily="49" charset="0"/>
              </a:rPr>
              <a:t>(x)**2)</a:t>
            </a:r>
          </a:p>
          <a:p>
            <a:br>
              <a:rPr lang="en-IN" b="0" dirty="0">
                <a:effectLst/>
                <a:latin typeface="Menlo" panose="020B0609030804020204" pitchFamily="49" charset="0"/>
              </a:rPr>
            </a:br>
            <a:r>
              <a:rPr lang="en-IN" b="0" dirty="0">
                <a:effectLst/>
                <a:latin typeface="Menlo" panose="020B0609030804020204" pitchFamily="49" charset="0"/>
              </a:rPr>
              <a:t>print(</a:t>
            </a:r>
            <a:r>
              <a:rPr lang="en-IN" b="0" dirty="0" err="1">
                <a:effectLst/>
                <a:latin typeface="Menlo" panose="020B0609030804020204" pitchFamily="49" charset="0"/>
              </a:rPr>
              <a:t>x.shape</a:t>
            </a:r>
            <a:r>
              <a:rPr lang="en-IN" b="0" dirty="0">
                <a:effectLst/>
                <a:latin typeface="Menlo" panose="020B0609030804020204" pitchFamily="49" charset="0"/>
              </a:rPr>
              <a:t>, x1.shape, x2.shape)</a:t>
            </a:r>
            <a:br>
              <a:rPr lang="en-IN" b="0" dirty="0">
                <a:effectLst/>
                <a:latin typeface="Menlo" panose="020B0609030804020204" pitchFamily="49" charset="0"/>
              </a:rPr>
            </a:br>
            <a:r>
              <a:rPr lang="en-IN" b="0" dirty="0">
                <a:effectLst/>
                <a:latin typeface="Menlo" panose="020B0609030804020204" pitchFamily="49" charset="0"/>
              </a:rPr>
              <a:t>conv_1d = </a:t>
            </a:r>
            <a:r>
              <a:rPr lang="en-IN" b="0" dirty="0" err="1">
                <a:effectLst/>
                <a:latin typeface="Menlo" panose="020B0609030804020204" pitchFamily="49" charset="0"/>
              </a:rPr>
              <a:t>np.convolve</a:t>
            </a:r>
            <a:r>
              <a:rPr lang="en-IN" b="0" dirty="0">
                <a:effectLst/>
                <a:latin typeface="Menlo" panose="020B0609030804020204" pitchFamily="49" charset="0"/>
              </a:rPr>
              <a:t>(x1, x2)</a:t>
            </a:r>
            <a:br>
              <a:rPr lang="en-IN" b="0" dirty="0">
                <a:effectLst/>
                <a:latin typeface="Menlo" panose="020B0609030804020204" pitchFamily="49" charset="0"/>
              </a:rPr>
            </a:br>
            <a:r>
              <a:rPr lang="en-IN" b="0" dirty="0">
                <a:effectLst/>
                <a:latin typeface="Menlo" panose="020B0609030804020204" pitchFamily="49" charset="0"/>
              </a:rPr>
              <a:t>print(conv_1d.shape)</a:t>
            </a:r>
            <a:br>
              <a:rPr lang="en-IN" b="0" dirty="0">
                <a:effectLst/>
                <a:latin typeface="Menlo" panose="020B0609030804020204" pitchFamily="49" charset="0"/>
              </a:rPr>
            </a:br>
            <a:r>
              <a:rPr lang="en-IN" b="0" dirty="0" err="1">
                <a:effectLst/>
                <a:latin typeface="Menlo" panose="020B0609030804020204" pitchFamily="49" charset="0"/>
              </a:rPr>
              <a:t>plt.figure</a:t>
            </a:r>
            <a:r>
              <a:rPr lang="en-IN" b="0" dirty="0">
                <a:effectLst/>
                <a:latin typeface="Menlo" panose="020B0609030804020204" pitchFamily="49" charset="0"/>
              </a:rPr>
              <a:t>(</a:t>
            </a:r>
            <a:r>
              <a:rPr lang="en-IN" b="0" dirty="0" err="1">
                <a:effectLst/>
                <a:latin typeface="Menlo" panose="020B0609030804020204" pitchFamily="49" charset="0"/>
              </a:rPr>
              <a:t>figsize</a:t>
            </a:r>
            <a:r>
              <a:rPr lang="en-IN" b="0" dirty="0">
                <a:effectLst/>
                <a:latin typeface="Menlo" panose="020B0609030804020204" pitchFamily="49" charset="0"/>
              </a:rPr>
              <a:t>=(30,15))</a:t>
            </a:r>
            <a:br>
              <a:rPr lang="en-IN" b="0" dirty="0">
                <a:effectLst/>
                <a:latin typeface="Menlo" panose="020B0609030804020204" pitchFamily="49" charset="0"/>
              </a:rPr>
            </a:br>
            <a:r>
              <a:rPr lang="en-IN" b="0" dirty="0" err="1">
                <a:effectLst/>
                <a:latin typeface="Menlo" panose="020B0609030804020204" pitchFamily="49" charset="0"/>
              </a:rPr>
              <a:t>plt.subplot</a:t>
            </a:r>
            <a:r>
              <a:rPr lang="en-IN" b="0" dirty="0">
                <a:effectLst/>
                <a:latin typeface="Menlo" panose="020B0609030804020204" pitchFamily="49" charset="0"/>
              </a:rPr>
              <a:t>(211)</a:t>
            </a:r>
          </a:p>
          <a:p>
            <a:r>
              <a:rPr lang="en-IN" b="0" dirty="0" err="1">
                <a:effectLst/>
                <a:latin typeface="Menlo" panose="020B0609030804020204" pitchFamily="49" charset="0"/>
              </a:rPr>
              <a:t>plt.title</a:t>
            </a:r>
            <a:r>
              <a:rPr lang="en-IN" b="0" dirty="0">
                <a:effectLst/>
                <a:latin typeface="Menlo" panose="020B0609030804020204" pitchFamily="49" charset="0"/>
              </a:rPr>
              <a:t>("2 signals", </a:t>
            </a:r>
            <a:r>
              <a:rPr lang="en-IN" b="0" dirty="0" err="1">
                <a:effectLst/>
                <a:latin typeface="Menlo" panose="020B0609030804020204" pitchFamily="49" charset="0"/>
              </a:rPr>
              <a:t>fontsize</a:t>
            </a:r>
            <a:r>
              <a:rPr lang="en-IN" b="0" dirty="0">
                <a:effectLst/>
                <a:latin typeface="Menlo" panose="020B0609030804020204" pitchFamily="49" charset="0"/>
              </a:rPr>
              <a:t> = 10) </a:t>
            </a:r>
          </a:p>
          <a:p>
            <a:r>
              <a:rPr lang="en-IN" b="0" dirty="0" err="1">
                <a:effectLst/>
                <a:latin typeface="Menlo" panose="020B0609030804020204" pitchFamily="49" charset="0"/>
              </a:rPr>
              <a:t>plt.plot</a:t>
            </a:r>
            <a:r>
              <a:rPr lang="en-IN" b="0" dirty="0">
                <a:effectLst/>
                <a:latin typeface="Menlo" panose="020B0609030804020204" pitchFamily="49" charset="0"/>
              </a:rPr>
              <a:t>(x, x1)</a:t>
            </a:r>
          </a:p>
          <a:p>
            <a:r>
              <a:rPr lang="en-IN" b="0" dirty="0" err="1">
                <a:effectLst/>
                <a:latin typeface="Menlo" panose="020B0609030804020204" pitchFamily="49" charset="0"/>
              </a:rPr>
              <a:t>plt.plot</a:t>
            </a:r>
            <a:r>
              <a:rPr lang="en-IN" b="0" dirty="0">
                <a:effectLst/>
                <a:latin typeface="Menlo" panose="020B0609030804020204" pitchFamily="49" charset="0"/>
              </a:rPr>
              <a:t>(x, x2)</a:t>
            </a:r>
          </a:p>
          <a:p>
            <a:r>
              <a:rPr lang="en-IN" b="0" dirty="0" err="1">
                <a:effectLst/>
                <a:latin typeface="Menlo" panose="020B0609030804020204" pitchFamily="49" charset="0"/>
              </a:rPr>
              <a:t>plt.subplot</a:t>
            </a:r>
            <a:r>
              <a:rPr lang="en-IN" b="0" dirty="0">
                <a:effectLst/>
                <a:latin typeface="Menlo" panose="020B0609030804020204" pitchFamily="49" charset="0"/>
              </a:rPr>
              <a:t>(212)</a:t>
            </a:r>
          </a:p>
          <a:p>
            <a:r>
              <a:rPr lang="en-IN" b="0" dirty="0" err="1">
                <a:effectLst/>
                <a:latin typeface="Menlo" panose="020B0609030804020204" pitchFamily="49" charset="0"/>
              </a:rPr>
              <a:t>plt.title</a:t>
            </a:r>
            <a:r>
              <a:rPr lang="en-IN" b="0" dirty="0">
                <a:effectLst/>
                <a:latin typeface="Menlo" panose="020B0609030804020204" pitchFamily="49" charset="0"/>
              </a:rPr>
              <a:t>("1D Convoluted signal", </a:t>
            </a:r>
            <a:r>
              <a:rPr lang="en-IN" b="0" dirty="0" err="1">
                <a:effectLst/>
                <a:latin typeface="Menlo" panose="020B0609030804020204" pitchFamily="49" charset="0"/>
              </a:rPr>
              <a:t>fontsize</a:t>
            </a:r>
            <a:r>
              <a:rPr lang="en-IN" b="0" dirty="0">
                <a:effectLst/>
                <a:latin typeface="Menlo" panose="020B0609030804020204" pitchFamily="49" charset="0"/>
              </a:rPr>
              <a:t> =10)</a:t>
            </a:r>
          </a:p>
          <a:p>
            <a:r>
              <a:rPr lang="en-IN" b="0" dirty="0" err="1">
                <a:effectLst/>
                <a:latin typeface="Menlo" panose="020B0609030804020204" pitchFamily="49" charset="0"/>
              </a:rPr>
              <a:t>plt.plot</a:t>
            </a:r>
            <a:r>
              <a:rPr lang="en-IN" b="0" dirty="0">
                <a:effectLst/>
                <a:latin typeface="Menlo" panose="020B0609030804020204" pitchFamily="49" charset="0"/>
              </a:rPr>
              <a:t>(conv_1d)</a:t>
            </a:r>
          </a:p>
          <a:p>
            <a:r>
              <a:rPr lang="en-IN" b="0" dirty="0" err="1">
                <a:effectLst/>
                <a:latin typeface="Menlo" panose="020B0609030804020204" pitchFamily="49" charset="0"/>
              </a:rPr>
              <a:t>plt.show</a:t>
            </a:r>
            <a:r>
              <a:rPr lang="en-IN" b="0" dirty="0">
                <a:effectLst/>
                <a:latin typeface="Menlo" panose="020B0609030804020204" pitchFamily="49" charset="0"/>
              </a:rPr>
              <a:t>()</a:t>
            </a:r>
          </a:p>
        </p:txBody>
      </p:sp>
    </p:spTree>
    <p:extLst>
      <p:ext uri="{BB962C8B-B14F-4D97-AF65-F5344CB8AC3E}">
        <p14:creationId xmlns:p14="http://schemas.microsoft.com/office/powerpoint/2010/main" val="1400830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PANTON</a:t>
            </a:r>
            <a:r>
              <a:rPr lang="en-GB" baseline="30000" dirty="0"/>
              <a:t>®</a:t>
            </a:r>
            <a:br>
              <a:rPr lang="en-GB" dirty="0"/>
            </a:br>
            <a:r>
              <a:rPr lang="en-GB" dirty="0"/>
              <a:t>COLOUR OF THE YEAR 2022</a:t>
            </a:r>
          </a:p>
        </p:txBody>
      </p:sp>
      <p:sp>
        <p:nvSpPr>
          <p:cNvPr id="2" name="TextBox 1">
            <a:extLst>
              <a:ext uri="{FF2B5EF4-FFF2-40B4-BE49-F238E27FC236}">
                <a16:creationId xmlns:a16="http://schemas.microsoft.com/office/drawing/2014/main" id="{24F14118-41DA-05CA-3746-2400DFFF6754}"/>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3" name="Picture 2">
            <a:extLst>
              <a:ext uri="{FF2B5EF4-FFF2-40B4-BE49-F238E27FC236}">
                <a16:creationId xmlns:a16="http://schemas.microsoft.com/office/drawing/2014/main" id="{B6D251C8-D33E-2DEE-6B75-38F02D71B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63435"/>
            <a:ext cx="7702760" cy="2036908"/>
          </a:xfrm>
          <a:prstGeom prst="rect">
            <a:avLst/>
          </a:prstGeom>
        </p:spPr>
      </p:pic>
      <p:pic>
        <p:nvPicPr>
          <p:cNvPr id="6" name="Picture 5">
            <a:extLst>
              <a:ext uri="{FF2B5EF4-FFF2-40B4-BE49-F238E27FC236}">
                <a16:creationId xmlns:a16="http://schemas.microsoft.com/office/drawing/2014/main" id="{A17FCE01-0684-2B8C-5AE4-D1E9756A3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141" y="3645407"/>
            <a:ext cx="7702760" cy="2036908"/>
          </a:xfrm>
          <a:prstGeom prst="rect">
            <a:avLst/>
          </a:prstGeom>
        </p:spPr>
      </p:pic>
    </p:spTree>
    <p:extLst>
      <p:ext uri="{BB962C8B-B14F-4D97-AF65-F5344CB8AC3E}">
        <p14:creationId xmlns:p14="http://schemas.microsoft.com/office/powerpoint/2010/main" val="3734655112"/>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108</TotalTime>
  <Words>1311</Words>
  <Application>Microsoft Macintosh PowerPoint</Application>
  <PresentationFormat>Widescreen</PresentationFormat>
  <Paragraphs>153</Paragraphs>
  <Slides>19</Slides>
  <Notes>17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19</vt:i4>
      </vt:variant>
    </vt:vector>
  </HeadingPairs>
  <TitlesOfParts>
    <vt:vector size="29" baseType="lpstr">
      <vt:lpstr>Arial</vt:lpstr>
      <vt:lpstr>Baskerville</vt:lpstr>
      <vt:lpstr>Calibri</vt:lpstr>
      <vt:lpstr>Menlo</vt:lpstr>
      <vt:lpstr>Segoe UI</vt:lpstr>
      <vt:lpstr>Segoe UI Light</vt:lpstr>
      <vt:lpstr>Balancing Act</vt:lpstr>
      <vt:lpstr>Wellspring</vt:lpstr>
      <vt:lpstr>Star of the show</vt:lpstr>
      <vt:lpstr>Amusements</vt:lpstr>
      <vt:lpstr>Sai Srikar Lab-6</vt:lpstr>
      <vt:lpstr>PANTONE® COLOUR OF THE YEAR 2022</vt:lpstr>
      <vt:lpstr>PANTONE® COLOUR OF THE YEAR 2022</vt:lpstr>
      <vt:lpstr>PANTONE® COLOUR OF THE YEAR 2022</vt:lpstr>
      <vt:lpstr>PowerPoint Presentation</vt:lpstr>
      <vt:lpstr>PANTONE® COLOUR OF THE YEAR 2022</vt:lpstr>
      <vt:lpstr>PowerPoint Presentation</vt:lpstr>
      <vt:lpstr>PowerPoint Presentation</vt:lpstr>
      <vt:lpstr>PANTON® COLOUR OF THE YEAR 2022</vt:lpstr>
      <vt:lpstr>PANTONE® COLOUR OF THE YEAR 2022</vt:lpstr>
      <vt:lpstr>PANTONE® COLOUR OF THE YEAR 2022</vt:lpstr>
      <vt:lpstr>PANTONE® COLOUR OF THE YEAR 2022</vt:lpstr>
      <vt:lpstr>PowerPoint Presentation</vt:lpstr>
      <vt:lpstr>PowerPoint Presentation</vt:lpstr>
      <vt:lpstr>PowerPoint Presentation</vt:lpstr>
      <vt:lpstr>PowerPoint Presentation</vt:lpstr>
      <vt:lpstr>PowerPoint Presentation</vt:lpstr>
      <vt:lpstr>PowerPoint Presentation</vt:lpstr>
      <vt:lpstr> THANK YOU   You can find the code at -:   https://github.com/Baka-14/Digital_Image_processing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PANTONE® COLOUR OF THE YEAR 2022</dc:title>
  <dc:creator>Microsoft Office User</dc:creator>
  <cp:lastModifiedBy>Microsoft Office User</cp:lastModifiedBy>
  <cp:revision>5</cp:revision>
  <dcterms:created xsi:type="dcterms:W3CDTF">2022-09-05T19:11:23Z</dcterms:created>
  <dcterms:modified xsi:type="dcterms:W3CDTF">2022-11-13T16:10:10Z</dcterms:modified>
</cp:coreProperties>
</file>